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23_26CBF652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5" r:id="rId2"/>
    <p:sldId id="288" r:id="rId3"/>
    <p:sldId id="287" r:id="rId4"/>
    <p:sldId id="290" r:id="rId5"/>
    <p:sldId id="289" r:id="rId6"/>
    <p:sldId id="317" r:id="rId7"/>
    <p:sldId id="291" r:id="rId8"/>
    <p:sldId id="302" r:id="rId9"/>
    <p:sldId id="292" r:id="rId10"/>
    <p:sldId id="293" r:id="rId11"/>
    <p:sldId id="304" r:id="rId12"/>
    <p:sldId id="305" r:id="rId13"/>
    <p:sldId id="306" r:id="rId14"/>
    <p:sldId id="316" r:id="rId15"/>
    <p:sldId id="295" r:id="rId16"/>
    <p:sldId id="267" r:id="rId17"/>
    <p:sldId id="273" r:id="rId18"/>
    <p:sldId id="274" r:id="rId19"/>
    <p:sldId id="275" r:id="rId20"/>
    <p:sldId id="276" r:id="rId21"/>
    <p:sldId id="270" r:id="rId22"/>
    <p:sldId id="280" r:id="rId23"/>
    <p:sldId id="268" r:id="rId24"/>
    <p:sldId id="278" r:id="rId25"/>
    <p:sldId id="279" r:id="rId26"/>
    <p:sldId id="296" r:id="rId27"/>
    <p:sldId id="313" r:id="rId28"/>
    <p:sldId id="297" r:id="rId29"/>
    <p:sldId id="298" r:id="rId30"/>
    <p:sldId id="300" r:id="rId31"/>
    <p:sldId id="312" r:id="rId32"/>
    <p:sldId id="303" r:id="rId33"/>
    <p:sldId id="314" r:id="rId34"/>
    <p:sldId id="315" r:id="rId35"/>
    <p:sldId id="310" r:id="rId36"/>
    <p:sldId id="271" r:id="rId37"/>
    <p:sldId id="283" r:id="rId38"/>
    <p:sldId id="282" r:id="rId39"/>
    <p:sldId id="284" r:id="rId40"/>
    <p:sldId id="272" r:id="rId41"/>
    <p:sldId id="285" r:id="rId42"/>
    <p:sldId id="311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BDD5EB-9084-2E73-B15C-461CB36E0EEE}" name="Y-Lan Thao-Boun-Thong" initials="YT" userId="S::thaoboun@insa-toulouse.fr::0f7e9e6e-1a19-4fb8-9368-653683fba6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8F6"/>
    <a:srgbClr val="FBF6F3"/>
    <a:srgbClr val="F69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C3D5C-B6DF-4C32-857D-F600262E48D5}" v="1391" dt="2025-05-21T15:42:10.431"/>
    <p1510:client id="{3A26A1A1-EC1C-F391-3913-0F6A9FA312B2}" v="264" dt="2025-05-21T11:27:51.091"/>
    <p1510:client id="{58DDD3BB-7B99-BA4D-7329-E1A74A159AF9}" v="76" dt="2025-05-21T16:21:09.400"/>
    <p1510:client id="{5F72A9FE-4D88-98ED-7963-F9BD0D54021E}" v="276" dt="2025-05-21T16:24:53.997"/>
    <p1510:client id="{8CC20EE7-6D8A-2EEB-FDAC-B451D85C3B87}" v="1487" dt="2025-05-20T22:54:18.322"/>
    <p1510:client id="{D2E3558C-2231-6B58-B03F-FE3631780483}" v="292" dt="2025-05-21T10:53:0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3_26CBF6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C6B170-3653-457C-813C-FD2C41B20DCC}" authorId="{1DBDD5EB-9084-2E73-B15C-461CB36E0EEE}" created="2025-05-20T18:01:19.921">
    <pc:sldMkLst xmlns:pc="http://schemas.microsoft.com/office/powerpoint/2013/main/command">
      <pc:docMk/>
      <pc:sldMk cId="650901074" sldId="291"/>
    </pc:sldMkLst>
    <p188:replyLst>
      <p188:reply id="{10FCE883-C253-4B3F-831E-82467001442F}" authorId="{1DBDD5EB-9084-2E73-B15C-461CB36E0EEE}" created="2025-05-20T18:25:26.798">
        <p188:txBody>
          <a:bodyPr/>
          <a:lstStyle/>
          <a:p>
            <a:r>
              <a:rPr lang="fr-FR"/>
              <a:t>Peut-être que l’univariée on va pas la présenter, je sais pas si c’est réellement significatif</a:t>
            </a:r>
          </a:p>
        </p188:txBody>
      </p188:reply>
    </p188:replyLst>
    <p188:txBody>
      <a:bodyPr/>
      <a:lstStyle/>
      <a:p>
        <a:r>
          <a:rPr lang="fr-FR"/>
          <a:t>Voir qu’est ce qui est réellement pertinent à présenter, car sur les barplot on a rien enft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E4610-2DE4-4DF4-A1C9-E7CEC7092DE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74B671-6C9E-480F-B35C-277262CF332A}">
      <dgm:prSet phldrT="[Text]" phldr="0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fr-FR" noProof="0">
              <a:solidFill>
                <a:schemeClr val="tx1"/>
              </a:solidFill>
              <a:latin typeface="Arial" panose="020B0604020202020204"/>
            </a:rPr>
            <a:t>Analyse exploratoire/data preprocessing</a:t>
          </a:r>
          <a:endParaRPr lang="fr-FR" noProof="0">
            <a:solidFill>
              <a:schemeClr val="tx1"/>
            </a:solidFill>
          </a:endParaRPr>
        </a:p>
      </dgm:t>
    </dgm:pt>
    <dgm:pt modelId="{5C65F512-13CB-4B2C-AB89-C96C28571DE8}" type="parTrans" cxnId="{53EF7034-AD2E-4678-B2E1-ED56AA84B702}">
      <dgm:prSet/>
      <dgm:spPr/>
      <dgm:t>
        <a:bodyPr/>
        <a:lstStyle/>
        <a:p>
          <a:endParaRPr lang="en-US"/>
        </a:p>
      </dgm:t>
    </dgm:pt>
    <dgm:pt modelId="{0A4AAAFE-1B75-44D2-9818-7738D4A2E291}" type="sibTrans" cxnId="{53EF7034-AD2E-4678-B2E1-ED56AA84B702}">
      <dgm:prSet/>
      <dgm:spPr/>
      <dgm:t>
        <a:bodyPr/>
        <a:lstStyle/>
        <a:p>
          <a:endParaRPr lang="en-US"/>
        </a:p>
      </dgm:t>
    </dgm:pt>
    <dgm:pt modelId="{2C73C729-7934-4B36-99B0-6965E6AC9B5C}">
      <dgm:prSet phldrT="[Text]" phldr="0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fr-FR" noProof="0">
              <a:solidFill>
                <a:schemeClr val="tx1"/>
              </a:solidFill>
              <a:latin typeface="Arial" panose="020B0604020202020204"/>
            </a:rPr>
            <a:t>Réduction de dimension (ACP, MDS, t-SNE, MCA, NMF)</a:t>
          </a:r>
          <a:endParaRPr lang="fr-FR" noProof="0">
            <a:solidFill>
              <a:schemeClr val="tx1"/>
            </a:solidFill>
          </a:endParaRPr>
        </a:p>
      </dgm:t>
    </dgm:pt>
    <dgm:pt modelId="{D500454B-CC84-4727-9D0F-CCC468BFFDBF}" type="parTrans" cxnId="{34A37CB4-D8F6-422A-8ADB-5998A4F4FA8E}">
      <dgm:prSet/>
      <dgm:spPr/>
      <dgm:t>
        <a:bodyPr/>
        <a:lstStyle/>
        <a:p>
          <a:endParaRPr lang="en-US"/>
        </a:p>
      </dgm:t>
    </dgm:pt>
    <dgm:pt modelId="{CE1843ED-9428-48CC-98FF-634CB807FADE}" type="sibTrans" cxnId="{34A37CB4-D8F6-422A-8ADB-5998A4F4FA8E}">
      <dgm:prSet/>
      <dgm:spPr/>
      <dgm:t>
        <a:bodyPr/>
        <a:lstStyle/>
        <a:p>
          <a:endParaRPr lang="en-US"/>
        </a:p>
      </dgm:t>
    </dgm:pt>
    <dgm:pt modelId="{0B1526BC-AA00-40A2-9950-F435A238C6AA}">
      <dgm:prSet phldrT="[Text]" phldr="0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fr-FR" noProof="0">
              <a:solidFill>
                <a:schemeClr val="tx1"/>
              </a:solidFill>
              <a:latin typeface="Arial" panose="020B0604020202020204"/>
            </a:rPr>
            <a:t>Système de recommandation</a:t>
          </a:r>
          <a:endParaRPr lang="fr-FR" noProof="0">
            <a:solidFill>
              <a:schemeClr val="tx1"/>
            </a:solidFill>
          </a:endParaRPr>
        </a:p>
      </dgm:t>
    </dgm:pt>
    <dgm:pt modelId="{219D42DC-3679-4BB1-8164-BEB29FD3A7A4}" type="parTrans" cxnId="{4026663E-C1CE-4BBE-9E4A-E3CDB229C967}">
      <dgm:prSet/>
      <dgm:spPr/>
      <dgm:t>
        <a:bodyPr/>
        <a:lstStyle/>
        <a:p>
          <a:endParaRPr lang="en-US"/>
        </a:p>
      </dgm:t>
    </dgm:pt>
    <dgm:pt modelId="{E0B90469-B6AD-4AF4-A129-4425EB354F92}" type="sibTrans" cxnId="{4026663E-C1CE-4BBE-9E4A-E3CDB229C967}">
      <dgm:prSet/>
      <dgm:spPr/>
      <dgm:t>
        <a:bodyPr/>
        <a:lstStyle/>
        <a:p>
          <a:endParaRPr lang="en-US"/>
        </a:p>
      </dgm:t>
    </dgm:pt>
    <dgm:pt modelId="{93AE9639-47C4-40AD-827F-F40BD47662CC}">
      <dgm:prSet phldr="0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fr-FR" noProof="0">
              <a:solidFill>
                <a:schemeClr val="tx1"/>
              </a:solidFill>
              <a:latin typeface="Arial" panose="020B0604020202020204"/>
            </a:rPr>
            <a:t>Conclusion</a:t>
          </a:r>
        </a:p>
      </dgm:t>
    </dgm:pt>
    <dgm:pt modelId="{178F8664-A3B4-4461-BD08-8DE236D55749}" type="parTrans" cxnId="{9D137A22-403C-4C83-8F26-32F87313020B}">
      <dgm:prSet/>
      <dgm:spPr/>
      <dgm:t>
        <a:bodyPr/>
        <a:lstStyle/>
        <a:p>
          <a:endParaRPr lang="fr-FR"/>
        </a:p>
      </dgm:t>
    </dgm:pt>
    <dgm:pt modelId="{5AE14FE8-75EE-4934-9BCA-DC6C514A872F}" type="sibTrans" cxnId="{9D137A22-403C-4C83-8F26-32F87313020B}">
      <dgm:prSet/>
      <dgm:spPr/>
      <dgm:t>
        <a:bodyPr/>
        <a:lstStyle/>
        <a:p>
          <a:endParaRPr lang="fr-FR"/>
        </a:p>
      </dgm:t>
    </dgm:pt>
    <dgm:pt modelId="{F3AB411A-6FAC-455E-8969-2E70D238A72B}">
      <dgm:prSet phldrT="[Text]" phldr="0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fr-FR" noProof="0">
              <a:solidFill>
                <a:schemeClr val="tx1"/>
              </a:solidFill>
            </a:rPr>
            <a:t>Clustering (Kmeans, GMM, CAH)</a:t>
          </a:r>
        </a:p>
      </dgm:t>
    </dgm:pt>
    <dgm:pt modelId="{A79926DB-6D38-4F7E-85F5-57D1F21D93AD}" type="parTrans" cxnId="{E2288694-0878-4D78-95F3-AA7B25735E86}">
      <dgm:prSet/>
      <dgm:spPr/>
      <dgm:t>
        <a:bodyPr/>
        <a:lstStyle/>
        <a:p>
          <a:endParaRPr lang="fr-FR"/>
        </a:p>
      </dgm:t>
    </dgm:pt>
    <dgm:pt modelId="{8D0C419F-EB06-4FBD-BB22-E4BF01973FB6}" type="sibTrans" cxnId="{E2288694-0878-4D78-95F3-AA7B25735E86}">
      <dgm:prSet/>
      <dgm:spPr/>
      <dgm:t>
        <a:bodyPr/>
        <a:lstStyle/>
        <a:p>
          <a:endParaRPr lang="fr-FR"/>
        </a:p>
      </dgm:t>
    </dgm:pt>
    <dgm:pt modelId="{F587FB72-4044-4EB1-B8A3-CBC2766D028B}" type="pres">
      <dgm:prSet presAssocID="{04DE4610-2DE4-4DF4-A1C9-E7CEC7092DE7}" presName="linear" presStyleCnt="0">
        <dgm:presLayoutVars>
          <dgm:dir/>
          <dgm:animLvl val="lvl"/>
          <dgm:resizeHandles val="exact"/>
        </dgm:presLayoutVars>
      </dgm:prSet>
      <dgm:spPr/>
    </dgm:pt>
    <dgm:pt modelId="{D96284AA-76EA-43AD-81A5-0E333DA6C345}" type="pres">
      <dgm:prSet presAssocID="{5074B671-6C9E-480F-B35C-277262CF332A}" presName="parentLin" presStyleCnt="0"/>
      <dgm:spPr/>
    </dgm:pt>
    <dgm:pt modelId="{9C61248D-DCDC-4B98-A49D-D7B6F49FEC6E}" type="pres">
      <dgm:prSet presAssocID="{5074B671-6C9E-480F-B35C-277262CF332A}" presName="parentLeftMargin" presStyleLbl="node1" presStyleIdx="0" presStyleCnt="5"/>
      <dgm:spPr/>
    </dgm:pt>
    <dgm:pt modelId="{88DB9C66-0586-4937-A254-FD66D82A18A6}" type="pres">
      <dgm:prSet presAssocID="{5074B671-6C9E-480F-B35C-277262CF332A}" presName="parentText" presStyleLbl="node1" presStyleIdx="0" presStyleCnt="5" custLinFactNeighborX="2312">
        <dgm:presLayoutVars>
          <dgm:chMax val="0"/>
          <dgm:bulletEnabled val="1"/>
        </dgm:presLayoutVars>
      </dgm:prSet>
      <dgm:spPr/>
    </dgm:pt>
    <dgm:pt modelId="{EA45975B-7F51-474B-A479-99F52AB9D5E3}" type="pres">
      <dgm:prSet presAssocID="{5074B671-6C9E-480F-B35C-277262CF332A}" presName="negativeSpace" presStyleCnt="0"/>
      <dgm:spPr/>
    </dgm:pt>
    <dgm:pt modelId="{C3627931-56A8-4539-902F-01061011FCA3}" type="pres">
      <dgm:prSet presAssocID="{5074B671-6C9E-480F-B35C-277262CF332A}" presName="childText" presStyleLbl="conFgAcc1" presStyleIdx="0" presStyleCnt="5" custLinFactNeighborX="61">
        <dgm:presLayoutVars>
          <dgm:bulletEnabled val="1"/>
        </dgm:presLayoutVars>
      </dgm:prSet>
      <dgm:spPr/>
    </dgm:pt>
    <dgm:pt modelId="{F675773D-598E-49D7-A722-548F7AEB793A}" type="pres">
      <dgm:prSet presAssocID="{0A4AAAFE-1B75-44D2-9818-7738D4A2E291}" presName="spaceBetweenRectangles" presStyleCnt="0"/>
      <dgm:spPr/>
    </dgm:pt>
    <dgm:pt modelId="{E010F290-FB74-49E3-9FD3-27BE87D44D7A}" type="pres">
      <dgm:prSet presAssocID="{2C73C729-7934-4B36-99B0-6965E6AC9B5C}" presName="parentLin" presStyleCnt="0"/>
      <dgm:spPr/>
    </dgm:pt>
    <dgm:pt modelId="{51803DEC-0802-44EB-9B7E-4C1742C6B107}" type="pres">
      <dgm:prSet presAssocID="{2C73C729-7934-4B36-99B0-6965E6AC9B5C}" presName="parentLeftMargin" presStyleLbl="node1" presStyleIdx="0" presStyleCnt="5"/>
      <dgm:spPr/>
    </dgm:pt>
    <dgm:pt modelId="{2C2D7D57-7E04-413F-B0FD-B73385F2E590}" type="pres">
      <dgm:prSet presAssocID="{2C73C729-7934-4B36-99B0-6965E6AC9B5C}" presName="parentText" presStyleLbl="node1" presStyleIdx="1" presStyleCnt="5" custLinFactNeighborX="2312">
        <dgm:presLayoutVars>
          <dgm:chMax val="0"/>
          <dgm:bulletEnabled val="1"/>
        </dgm:presLayoutVars>
      </dgm:prSet>
      <dgm:spPr/>
    </dgm:pt>
    <dgm:pt modelId="{9C47681D-2B39-4337-B551-DCEA3CAF1584}" type="pres">
      <dgm:prSet presAssocID="{2C73C729-7934-4B36-99B0-6965E6AC9B5C}" presName="negativeSpace" presStyleCnt="0"/>
      <dgm:spPr/>
    </dgm:pt>
    <dgm:pt modelId="{1D9B2434-F54F-44F0-A72D-3F2079DBB38F}" type="pres">
      <dgm:prSet presAssocID="{2C73C729-7934-4B36-99B0-6965E6AC9B5C}" presName="childText" presStyleLbl="conFgAcc1" presStyleIdx="1" presStyleCnt="5" custLinFactNeighborX="61">
        <dgm:presLayoutVars>
          <dgm:bulletEnabled val="1"/>
        </dgm:presLayoutVars>
      </dgm:prSet>
      <dgm:spPr/>
    </dgm:pt>
    <dgm:pt modelId="{53DCB0EE-0B5F-4C72-8F6E-0C4D158AEC18}" type="pres">
      <dgm:prSet presAssocID="{CE1843ED-9428-48CC-98FF-634CB807FADE}" presName="spaceBetweenRectangles" presStyleCnt="0"/>
      <dgm:spPr/>
    </dgm:pt>
    <dgm:pt modelId="{99CE09BF-C4FE-4117-8F5D-910FA7594F2B}" type="pres">
      <dgm:prSet presAssocID="{F3AB411A-6FAC-455E-8969-2E70D238A72B}" presName="parentLin" presStyleCnt="0"/>
      <dgm:spPr/>
    </dgm:pt>
    <dgm:pt modelId="{CE985B6E-8559-47FE-B7DB-FB77C739189B}" type="pres">
      <dgm:prSet presAssocID="{F3AB411A-6FAC-455E-8969-2E70D238A72B}" presName="parentLeftMargin" presStyleLbl="node1" presStyleIdx="1" presStyleCnt="5"/>
      <dgm:spPr/>
    </dgm:pt>
    <dgm:pt modelId="{EE087EB5-5CBE-4C0F-849E-AEB3F7433187}" type="pres">
      <dgm:prSet presAssocID="{F3AB411A-6FAC-455E-8969-2E70D238A7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670AFE-A8AF-4ADD-918D-523EFF4621F8}" type="pres">
      <dgm:prSet presAssocID="{F3AB411A-6FAC-455E-8969-2E70D238A72B}" presName="negativeSpace" presStyleCnt="0"/>
      <dgm:spPr/>
    </dgm:pt>
    <dgm:pt modelId="{CFF0279D-7DE1-4962-8209-97F7627FFF6C}" type="pres">
      <dgm:prSet presAssocID="{F3AB411A-6FAC-455E-8969-2E70D238A72B}" presName="childText" presStyleLbl="conFgAcc1" presStyleIdx="2" presStyleCnt="5">
        <dgm:presLayoutVars>
          <dgm:bulletEnabled val="1"/>
        </dgm:presLayoutVars>
      </dgm:prSet>
      <dgm:spPr/>
    </dgm:pt>
    <dgm:pt modelId="{1CE5611D-D781-4459-B4A8-EB2BB4A57C30}" type="pres">
      <dgm:prSet presAssocID="{8D0C419F-EB06-4FBD-BB22-E4BF01973FB6}" presName="spaceBetweenRectangles" presStyleCnt="0"/>
      <dgm:spPr/>
    </dgm:pt>
    <dgm:pt modelId="{557281D7-75CF-4CA8-B548-6284E94E87B0}" type="pres">
      <dgm:prSet presAssocID="{0B1526BC-AA00-40A2-9950-F435A238C6AA}" presName="parentLin" presStyleCnt="0"/>
      <dgm:spPr/>
    </dgm:pt>
    <dgm:pt modelId="{77EC12C3-2D5B-420D-9D07-2E8305678AED}" type="pres">
      <dgm:prSet presAssocID="{0B1526BC-AA00-40A2-9950-F435A238C6AA}" presName="parentLeftMargin" presStyleLbl="node1" presStyleIdx="2" presStyleCnt="5"/>
      <dgm:spPr/>
    </dgm:pt>
    <dgm:pt modelId="{38576B39-C40F-4549-BEAC-468C2103D4C3}" type="pres">
      <dgm:prSet presAssocID="{0B1526BC-AA00-40A2-9950-F435A238C6AA}" presName="parentText" presStyleLbl="node1" presStyleIdx="3" presStyleCnt="5" custLinFactNeighborX="2312">
        <dgm:presLayoutVars>
          <dgm:chMax val="0"/>
          <dgm:bulletEnabled val="1"/>
        </dgm:presLayoutVars>
      </dgm:prSet>
      <dgm:spPr/>
    </dgm:pt>
    <dgm:pt modelId="{BEF70F60-84D2-4386-BDD3-CD87B9D077A6}" type="pres">
      <dgm:prSet presAssocID="{0B1526BC-AA00-40A2-9950-F435A238C6AA}" presName="negativeSpace" presStyleCnt="0"/>
      <dgm:spPr/>
    </dgm:pt>
    <dgm:pt modelId="{1CC072E6-0FAC-4355-8F25-CF6E7E9BFDC3}" type="pres">
      <dgm:prSet presAssocID="{0B1526BC-AA00-40A2-9950-F435A238C6AA}" presName="childText" presStyleLbl="conFgAcc1" presStyleIdx="3" presStyleCnt="5" custLinFactNeighborX="61">
        <dgm:presLayoutVars>
          <dgm:bulletEnabled val="1"/>
        </dgm:presLayoutVars>
      </dgm:prSet>
      <dgm:spPr/>
    </dgm:pt>
    <dgm:pt modelId="{159FF78B-240A-4568-9618-35DAF3D4C72B}" type="pres">
      <dgm:prSet presAssocID="{E0B90469-B6AD-4AF4-A129-4425EB354F92}" presName="spaceBetweenRectangles" presStyleCnt="0"/>
      <dgm:spPr/>
    </dgm:pt>
    <dgm:pt modelId="{8CD369AE-44D0-4EAA-8A32-34FAA9D7E72C}" type="pres">
      <dgm:prSet presAssocID="{93AE9639-47C4-40AD-827F-F40BD47662CC}" presName="parentLin" presStyleCnt="0"/>
      <dgm:spPr/>
    </dgm:pt>
    <dgm:pt modelId="{3B88F1B1-C74C-4D3F-8470-FEBC40EC8092}" type="pres">
      <dgm:prSet presAssocID="{93AE9639-47C4-40AD-827F-F40BD47662CC}" presName="parentLeftMargin" presStyleLbl="node1" presStyleIdx="3" presStyleCnt="5"/>
      <dgm:spPr/>
    </dgm:pt>
    <dgm:pt modelId="{AA66C318-DCDE-46BB-A318-A34FFB684A5E}" type="pres">
      <dgm:prSet presAssocID="{93AE9639-47C4-40AD-827F-F40BD47662CC}" presName="parentText" presStyleLbl="node1" presStyleIdx="4" presStyleCnt="5" custLinFactNeighborX="2312">
        <dgm:presLayoutVars>
          <dgm:chMax val="0"/>
          <dgm:bulletEnabled val="1"/>
        </dgm:presLayoutVars>
      </dgm:prSet>
      <dgm:spPr/>
    </dgm:pt>
    <dgm:pt modelId="{4525C7D1-54EF-4CA2-B566-68DAC587CD9E}" type="pres">
      <dgm:prSet presAssocID="{93AE9639-47C4-40AD-827F-F40BD47662CC}" presName="negativeSpace" presStyleCnt="0"/>
      <dgm:spPr/>
    </dgm:pt>
    <dgm:pt modelId="{8A8A0F16-F60C-4E5A-BEC4-80EB95A84E40}" type="pres">
      <dgm:prSet presAssocID="{93AE9639-47C4-40AD-827F-F40BD47662CC}" presName="childText" presStyleLbl="conFgAcc1" presStyleIdx="4" presStyleCnt="5" custLinFactNeighborX="61">
        <dgm:presLayoutVars>
          <dgm:bulletEnabled val="1"/>
        </dgm:presLayoutVars>
      </dgm:prSet>
      <dgm:spPr/>
    </dgm:pt>
  </dgm:ptLst>
  <dgm:cxnLst>
    <dgm:cxn modelId="{210DDE0E-8057-4636-9F56-96A4D951A47A}" type="presOf" srcId="{0B1526BC-AA00-40A2-9950-F435A238C6AA}" destId="{77EC12C3-2D5B-420D-9D07-2E8305678AED}" srcOrd="0" destOrd="0" presId="urn:microsoft.com/office/officeart/2005/8/layout/list1"/>
    <dgm:cxn modelId="{844D401E-4C4F-48F7-A27F-2EBB40B1B850}" type="presOf" srcId="{5074B671-6C9E-480F-B35C-277262CF332A}" destId="{88DB9C66-0586-4937-A254-FD66D82A18A6}" srcOrd="1" destOrd="0" presId="urn:microsoft.com/office/officeart/2005/8/layout/list1"/>
    <dgm:cxn modelId="{F8008C21-8186-4241-A2DB-B40D835DC4CA}" type="presOf" srcId="{F3AB411A-6FAC-455E-8969-2E70D238A72B}" destId="{CE985B6E-8559-47FE-B7DB-FB77C739189B}" srcOrd="0" destOrd="0" presId="urn:microsoft.com/office/officeart/2005/8/layout/list1"/>
    <dgm:cxn modelId="{9D137A22-403C-4C83-8F26-32F87313020B}" srcId="{04DE4610-2DE4-4DF4-A1C9-E7CEC7092DE7}" destId="{93AE9639-47C4-40AD-827F-F40BD47662CC}" srcOrd="4" destOrd="0" parTransId="{178F8664-A3B4-4461-BD08-8DE236D55749}" sibTransId="{5AE14FE8-75EE-4934-9BCA-DC6C514A872F}"/>
    <dgm:cxn modelId="{53EF7034-AD2E-4678-B2E1-ED56AA84B702}" srcId="{04DE4610-2DE4-4DF4-A1C9-E7CEC7092DE7}" destId="{5074B671-6C9E-480F-B35C-277262CF332A}" srcOrd="0" destOrd="0" parTransId="{5C65F512-13CB-4B2C-AB89-C96C28571DE8}" sibTransId="{0A4AAAFE-1B75-44D2-9818-7738D4A2E291}"/>
    <dgm:cxn modelId="{E89F823A-17F5-48E6-95E2-C54669EAFDCA}" type="presOf" srcId="{F3AB411A-6FAC-455E-8969-2E70D238A72B}" destId="{EE087EB5-5CBE-4C0F-849E-AEB3F7433187}" srcOrd="1" destOrd="0" presId="urn:microsoft.com/office/officeart/2005/8/layout/list1"/>
    <dgm:cxn modelId="{4026663E-C1CE-4BBE-9E4A-E3CDB229C967}" srcId="{04DE4610-2DE4-4DF4-A1C9-E7CEC7092DE7}" destId="{0B1526BC-AA00-40A2-9950-F435A238C6AA}" srcOrd="3" destOrd="0" parTransId="{219D42DC-3679-4BB1-8164-BEB29FD3A7A4}" sibTransId="{E0B90469-B6AD-4AF4-A129-4425EB354F92}"/>
    <dgm:cxn modelId="{F6107D3F-FA06-4E32-969A-4D286FAC5A0E}" type="presOf" srcId="{93AE9639-47C4-40AD-827F-F40BD47662CC}" destId="{3B88F1B1-C74C-4D3F-8470-FEBC40EC8092}" srcOrd="0" destOrd="0" presId="urn:microsoft.com/office/officeart/2005/8/layout/list1"/>
    <dgm:cxn modelId="{E2288694-0878-4D78-95F3-AA7B25735E86}" srcId="{04DE4610-2DE4-4DF4-A1C9-E7CEC7092DE7}" destId="{F3AB411A-6FAC-455E-8969-2E70D238A72B}" srcOrd="2" destOrd="0" parTransId="{A79926DB-6D38-4F7E-85F5-57D1F21D93AD}" sibTransId="{8D0C419F-EB06-4FBD-BB22-E4BF01973FB6}"/>
    <dgm:cxn modelId="{34A37CB4-D8F6-422A-8ADB-5998A4F4FA8E}" srcId="{04DE4610-2DE4-4DF4-A1C9-E7CEC7092DE7}" destId="{2C73C729-7934-4B36-99B0-6965E6AC9B5C}" srcOrd="1" destOrd="0" parTransId="{D500454B-CC84-4727-9D0F-CCC468BFFDBF}" sibTransId="{CE1843ED-9428-48CC-98FF-634CB807FADE}"/>
    <dgm:cxn modelId="{1D42CCC0-9B08-4381-9AB1-2F8FA4E145EC}" type="presOf" srcId="{0B1526BC-AA00-40A2-9950-F435A238C6AA}" destId="{38576B39-C40F-4549-BEAC-468C2103D4C3}" srcOrd="1" destOrd="0" presId="urn:microsoft.com/office/officeart/2005/8/layout/list1"/>
    <dgm:cxn modelId="{1C6B0DD7-63AD-4BC6-B265-B6DA9497150C}" type="presOf" srcId="{5074B671-6C9E-480F-B35C-277262CF332A}" destId="{9C61248D-DCDC-4B98-A49D-D7B6F49FEC6E}" srcOrd="0" destOrd="0" presId="urn:microsoft.com/office/officeart/2005/8/layout/list1"/>
    <dgm:cxn modelId="{609B6CE1-CC57-438A-A7D0-F23DA6B5FEC7}" type="presOf" srcId="{2C73C729-7934-4B36-99B0-6965E6AC9B5C}" destId="{2C2D7D57-7E04-413F-B0FD-B73385F2E590}" srcOrd="1" destOrd="0" presId="urn:microsoft.com/office/officeart/2005/8/layout/list1"/>
    <dgm:cxn modelId="{1817AEE2-E033-4911-95C9-810142387B18}" type="presOf" srcId="{93AE9639-47C4-40AD-827F-F40BD47662CC}" destId="{AA66C318-DCDE-46BB-A318-A34FFB684A5E}" srcOrd="1" destOrd="0" presId="urn:microsoft.com/office/officeart/2005/8/layout/list1"/>
    <dgm:cxn modelId="{8686E1E9-6838-4ECF-9322-147527739D36}" type="presOf" srcId="{2C73C729-7934-4B36-99B0-6965E6AC9B5C}" destId="{51803DEC-0802-44EB-9B7E-4C1742C6B107}" srcOrd="0" destOrd="0" presId="urn:microsoft.com/office/officeart/2005/8/layout/list1"/>
    <dgm:cxn modelId="{BF72A4ED-5E07-4F46-A82E-6BF042E4A1A4}" type="presOf" srcId="{04DE4610-2DE4-4DF4-A1C9-E7CEC7092DE7}" destId="{F587FB72-4044-4EB1-B8A3-CBC2766D028B}" srcOrd="0" destOrd="0" presId="urn:microsoft.com/office/officeart/2005/8/layout/list1"/>
    <dgm:cxn modelId="{F91BB9C0-C8E4-4711-82D4-207010BF7A2E}" type="presParOf" srcId="{F587FB72-4044-4EB1-B8A3-CBC2766D028B}" destId="{D96284AA-76EA-43AD-81A5-0E333DA6C345}" srcOrd="0" destOrd="0" presId="urn:microsoft.com/office/officeart/2005/8/layout/list1"/>
    <dgm:cxn modelId="{85528406-89FB-438F-9715-2146C6145254}" type="presParOf" srcId="{D96284AA-76EA-43AD-81A5-0E333DA6C345}" destId="{9C61248D-DCDC-4B98-A49D-D7B6F49FEC6E}" srcOrd="0" destOrd="0" presId="urn:microsoft.com/office/officeart/2005/8/layout/list1"/>
    <dgm:cxn modelId="{5DF6538F-6437-4143-994F-EE41A769265B}" type="presParOf" srcId="{D96284AA-76EA-43AD-81A5-0E333DA6C345}" destId="{88DB9C66-0586-4937-A254-FD66D82A18A6}" srcOrd="1" destOrd="0" presId="urn:microsoft.com/office/officeart/2005/8/layout/list1"/>
    <dgm:cxn modelId="{160696DC-67D3-4E00-9888-735CC2FA5E21}" type="presParOf" srcId="{F587FB72-4044-4EB1-B8A3-CBC2766D028B}" destId="{EA45975B-7F51-474B-A479-99F52AB9D5E3}" srcOrd="1" destOrd="0" presId="urn:microsoft.com/office/officeart/2005/8/layout/list1"/>
    <dgm:cxn modelId="{9E382BB0-29B2-4E1D-999E-1C6BF267DE53}" type="presParOf" srcId="{F587FB72-4044-4EB1-B8A3-CBC2766D028B}" destId="{C3627931-56A8-4539-902F-01061011FCA3}" srcOrd="2" destOrd="0" presId="urn:microsoft.com/office/officeart/2005/8/layout/list1"/>
    <dgm:cxn modelId="{2D35E0C4-6867-4691-984E-831076C56415}" type="presParOf" srcId="{F587FB72-4044-4EB1-B8A3-CBC2766D028B}" destId="{F675773D-598E-49D7-A722-548F7AEB793A}" srcOrd="3" destOrd="0" presId="urn:microsoft.com/office/officeart/2005/8/layout/list1"/>
    <dgm:cxn modelId="{DF947E77-E206-40D7-AADF-AC6FC8406838}" type="presParOf" srcId="{F587FB72-4044-4EB1-B8A3-CBC2766D028B}" destId="{E010F290-FB74-49E3-9FD3-27BE87D44D7A}" srcOrd="4" destOrd="0" presId="urn:microsoft.com/office/officeart/2005/8/layout/list1"/>
    <dgm:cxn modelId="{ED4BF7B9-0C95-43FF-A870-87515DA33F04}" type="presParOf" srcId="{E010F290-FB74-49E3-9FD3-27BE87D44D7A}" destId="{51803DEC-0802-44EB-9B7E-4C1742C6B107}" srcOrd="0" destOrd="0" presId="urn:microsoft.com/office/officeart/2005/8/layout/list1"/>
    <dgm:cxn modelId="{C7F8A5DF-C7B1-41C4-90F7-A0A773476D5F}" type="presParOf" srcId="{E010F290-FB74-49E3-9FD3-27BE87D44D7A}" destId="{2C2D7D57-7E04-413F-B0FD-B73385F2E590}" srcOrd="1" destOrd="0" presId="urn:microsoft.com/office/officeart/2005/8/layout/list1"/>
    <dgm:cxn modelId="{02F68789-A19A-49D3-AA59-93BDC65D3540}" type="presParOf" srcId="{F587FB72-4044-4EB1-B8A3-CBC2766D028B}" destId="{9C47681D-2B39-4337-B551-DCEA3CAF1584}" srcOrd="5" destOrd="0" presId="urn:microsoft.com/office/officeart/2005/8/layout/list1"/>
    <dgm:cxn modelId="{391BB12B-7543-4FDD-AF8C-5168A9047D0E}" type="presParOf" srcId="{F587FB72-4044-4EB1-B8A3-CBC2766D028B}" destId="{1D9B2434-F54F-44F0-A72D-3F2079DBB38F}" srcOrd="6" destOrd="0" presId="urn:microsoft.com/office/officeart/2005/8/layout/list1"/>
    <dgm:cxn modelId="{44C10F82-9209-45B2-87A3-6DC553204FC0}" type="presParOf" srcId="{F587FB72-4044-4EB1-B8A3-CBC2766D028B}" destId="{53DCB0EE-0B5F-4C72-8F6E-0C4D158AEC18}" srcOrd="7" destOrd="0" presId="urn:microsoft.com/office/officeart/2005/8/layout/list1"/>
    <dgm:cxn modelId="{FAFAF236-EE0B-4A2C-B1D9-AE7A402271D3}" type="presParOf" srcId="{F587FB72-4044-4EB1-B8A3-CBC2766D028B}" destId="{99CE09BF-C4FE-4117-8F5D-910FA7594F2B}" srcOrd="8" destOrd="0" presId="urn:microsoft.com/office/officeart/2005/8/layout/list1"/>
    <dgm:cxn modelId="{313AF158-A111-4D32-BB2B-699D8592CB48}" type="presParOf" srcId="{99CE09BF-C4FE-4117-8F5D-910FA7594F2B}" destId="{CE985B6E-8559-47FE-B7DB-FB77C739189B}" srcOrd="0" destOrd="0" presId="urn:microsoft.com/office/officeart/2005/8/layout/list1"/>
    <dgm:cxn modelId="{495D0CF6-3FE6-4EA5-96C5-B7103963B5ED}" type="presParOf" srcId="{99CE09BF-C4FE-4117-8F5D-910FA7594F2B}" destId="{EE087EB5-5CBE-4C0F-849E-AEB3F7433187}" srcOrd="1" destOrd="0" presId="urn:microsoft.com/office/officeart/2005/8/layout/list1"/>
    <dgm:cxn modelId="{C3481740-222A-41A8-8AE5-EBCBBF5CAF7F}" type="presParOf" srcId="{F587FB72-4044-4EB1-B8A3-CBC2766D028B}" destId="{8E670AFE-A8AF-4ADD-918D-523EFF4621F8}" srcOrd="9" destOrd="0" presId="urn:microsoft.com/office/officeart/2005/8/layout/list1"/>
    <dgm:cxn modelId="{E052E5B8-C838-41C4-AF55-A98F382B4353}" type="presParOf" srcId="{F587FB72-4044-4EB1-B8A3-CBC2766D028B}" destId="{CFF0279D-7DE1-4962-8209-97F7627FFF6C}" srcOrd="10" destOrd="0" presId="urn:microsoft.com/office/officeart/2005/8/layout/list1"/>
    <dgm:cxn modelId="{E4545AFF-2F95-4389-BE55-05F8E3C7BEC6}" type="presParOf" srcId="{F587FB72-4044-4EB1-B8A3-CBC2766D028B}" destId="{1CE5611D-D781-4459-B4A8-EB2BB4A57C30}" srcOrd="11" destOrd="0" presId="urn:microsoft.com/office/officeart/2005/8/layout/list1"/>
    <dgm:cxn modelId="{FF57E19F-887D-4659-A813-0AE26CB57366}" type="presParOf" srcId="{F587FB72-4044-4EB1-B8A3-CBC2766D028B}" destId="{557281D7-75CF-4CA8-B548-6284E94E87B0}" srcOrd="12" destOrd="0" presId="urn:microsoft.com/office/officeart/2005/8/layout/list1"/>
    <dgm:cxn modelId="{D5D73CAC-4959-4D71-9881-A4805E137282}" type="presParOf" srcId="{557281D7-75CF-4CA8-B548-6284E94E87B0}" destId="{77EC12C3-2D5B-420D-9D07-2E8305678AED}" srcOrd="0" destOrd="0" presId="urn:microsoft.com/office/officeart/2005/8/layout/list1"/>
    <dgm:cxn modelId="{4637D4FB-44A5-49B2-8FC9-1D4D05DBCDB6}" type="presParOf" srcId="{557281D7-75CF-4CA8-B548-6284E94E87B0}" destId="{38576B39-C40F-4549-BEAC-468C2103D4C3}" srcOrd="1" destOrd="0" presId="urn:microsoft.com/office/officeart/2005/8/layout/list1"/>
    <dgm:cxn modelId="{18BF0604-2184-4E93-BFD9-C8BB5598F01F}" type="presParOf" srcId="{F587FB72-4044-4EB1-B8A3-CBC2766D028B}" destId="{BEF70F60-84D2-4386-BDD3-CD87B9D077A6}" srcOrd="13" destOrd="0" presId="urn:microsoft.com/office/officeart/2005/8/layout/list1"/>
    <dgm:cxn modelId="{A92FB8B8-FE56-487A-ABC8-9A6DA78916C7}" type="presParOf" srcId="{F587FB72-4044-4EB1-B8A3-CBC2766D028B}" destId="{1CC072E6-0FAC-4355-8F25-CF6E7E9BFDC3}" srcOrd="14" destOrd="0" presId="urn:microsoft.com/office/officeart/2005/8/layout/list1"/>
    <dgm:cxn modelId="{589A43D4-8AB7-4BA2-BEE6-6AB0B2023137}" type="presParOf" srcId="{F587FB72-4044-4EB1-B8A3-CBC2766D028B}" destId="{159FF78B-240A-4568-9618-35DAF3D4C72B}" srcOrd="15" destOrd="0" presId="urn:microsoft.com/office/officeart/2005/8/layout/list1"/>
    <dgm:cxn modelId="{3E2C2898-EED0-447C-AEB6-3DBC06014C61}" type="presParOf" srcId="{F587FB72-4044-4EB1-B8A3-CBC2766D028B}" destId="{8CD369AE-44D0-4EAA-8A32-34FAA9D7E72C}" srcOrd="16" destOrd="0" presId="urn:microsoft.com/office/officeart/2005/8/layout/list1"/>
    <dgm:cxn modelId="{130532D4-9338-41D7-874E-B0EA6F038668}" type="presParOf" srcId="{8CD369AE-44D0-4EAA-8A32-34FAA9D7E72C}" destId="{3B88F1B1-C74C-4D3F-8470-FEBC40EC8092}" srcOrd="0" destOrd="0" presId="urn:microsoft.com/office/officeart/2005/8/layout/list1"/>
    <dgm:cxn modelId="{5159AF4C-4AD1-4AFB-96E3-C7BABF254E31}" type="presParOf" srcId="{8CD369AE-44D0-4EAA-8A32-34FAA9D7E72C}" destId="{AA66C318-DCDE-46BB-A318-A34FFB684A5E}" srcOrd="1" destOrd="0" presId="urn:microsoft.com/office/officeart/2005/8/layout/list1"/>
    <dgm:cxn modelId="{3D542396-BC5B-408B-B817-E27E6BBAFFA8}" type="presParOf" srcId="{F587FB72-4044-4EB1-B8A3-CBC2766D028B}" destId="{4525C7D1-54EF-4CA2-B566-68DAC587CD9E}" srcOrd="17" destOrd="0" presId="urn:microsoft.com/office/officeart/2005/8/layout/list1"/>
    <dgm:cxn modelId="{56507314-F45A-4643-AC03-D696043996CC}" type="presParOf" srcId="{F587FB72-4044-4EB1-B8A3-CBC2766D028B}" destId="{8A8A0F16-F60C-4E5A-BEC4-80EB95A84E4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27931-56A8-4539-902F-01061011FCA3}">
      <dsp:nvSpPr>
        <dsp:cNvPr id="0" name=""/>
        <dsp:cNvSpPr/>
      </dsp:nvSpPr>
      <dsp:spPr>
        <a:xfrm>
          <a:off x="0" y="352809"/>
          <a:ext cx="104092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B9C66-0586-4937-A254-FD66D82A18A6}">
      <dsp:nvSpPr>
        <dsp:cNvPr id="0" name=""/>
        <dsp:cNvSpPr/>
      </dsp:nvSpPr>
      <dsp:spPr>
        <a:xfrm>
          <a:off x="532494" y="72369"/>
          <a:ext cx="7286465" cy="56088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411" tIns="0" rIns="27541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noProof="0">
              <a:solidFill>
                <a:schemeClr val="tx1"/>
              </a:solidFill>
              <a:latin typeface="Arial" panose="020B0604020202020204"/>
            </a:rPr>
            <a:t>Analyse exploratoire/data preprocessing</a:t>
          </a:r>
          <a:endParaRPr lang="fr-FR" sz="1900" kern="1200" noProof="0">
            <a:solidFill>
              <a:schemeClr val="tx1"/>
            </a:solidFill>
          </a:endParaRPr>
        </a:p>
      </dsp:txBody>
      <dsp:txXfrm>
        <a:off x="559874" y="99749"/>
        <a:ext cx="7231705" cy="506120"/>
      </dsp:txXfrm>
    </dsp:sp>
    <dsp:sp modelId="{1D9B2434-F54F-44F0-A72D-3F2079DBB38F}">
      <dsp:nvSpPr>
        <dsp:cNvPr id="0" name=""/>
        <dsp:cNvSpPr/>
      </dsp:nvSpPr>
      <dsp:spPr>
        <a:xfrm>
          <a:off x="0" y="1214649"/>
          <a:ext cx="104092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D7D57-7E04-413F-B0FD-B73385F2E590}">
      <dsp:nvSpPr>
        <dsp:cNvPr id="0" name=""/>
        <dsp:cNvSpPr/>
      </dsp:nvSpPr>
      <dsp:spPr>
        <a:xfrm>
          <a:off x="532494" y="934209"/>
          <a:ext cx="7286465" cy="56088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411" tIns="0" rIns="27541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noProof="0">
              <a:solidFill>
                <a:schemeClr val="tx1"/>
              </a:solidFill>
              <a:latin typeface="Arial" panose="020B0604020202020204"/>
            </a:rPr>
            <a:t>Réduction de dimension (ACP, MDS, t-SNE, MCA, NMF)</a:t>
          </a:r>
          <a:endParaRPr lang="fr-FR" sz="1900" kern="1200" noProof="0">
            <a:solidFill>
              <a:schemeClr val="tx1"/>
            </a:solidFill>
          </a:endParaRPr>
        </a:p>
      </dsp:txBody>
      <dsp:txXfrm>
        <a:off x="559874" y="961589"/>
        <a:ext cx="7231705" cy="506120"/>
      </dsp:txXfrm>
    </dsp:sp>
    <dsp:sp modelId="{CFF0279D-7DE1-4962-8209-97F7627FFF6C}">
      <dsp:nvSpPr>
        <dsp:cNvPr id="0" name=""/>
        <dsp:cNvSpPr/>
      </dsp:nvSpPr>
      <dsp:spPr>
        <a:xfrm>
          <a:off x="0" y="2076489"/>
          <a:ext cx="104092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87EB5-5CBE-4C0F-849E-AEB3F7433187}">
      <dsp:nvSpPr>
        <dsp:cNvPr id="0" name=""/>
        <dsp:cNvSpPr/>
      </dsp:nvSpPr>
      <dsp:spPr>
        <a:xfrm>
          <a:off x="520461" y="1796049"/>
          <a:ext cx="7286465" cy="56088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411" tIns="0" rIns="27541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noProof="0">
              <a:solidFill>
                <a:schemeClr val="tx1"/>
              </a:solidFill>
            </a:rPr>
            <a:t>Clustering (Kmeans, GMM, CAH)</a:t>
          </a:r>
        </a:p>
      </dsp:txBody>
      <dsp:txXfrm>
        <a:off x="547841" y="1823429"/>
        <a:ext cx="7231705" cy="506120"/>
      </dsp:txXfrm>
    </dsp:sp>
    <dsp:sp modelId="{1CC072E6-0FAC-4355-8F25-CF6E7E9BFDC3}">
      <dsp:nvSpPr>
        <dsp:cNvPr id="0" name=""/>
        <dsp:cNvSpPr/>
      </dsp:nvSpPr>
      <dsp:spPr>
        <a:xfrm>
          <a:off x="0" y="2938329"/>
          <a:ext cx="104092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76B39-C40F-4549-BEAC-468C2103D4C3}">
      <dsp:nvSpPr>
        <dsp:cNvPr id="0" name=""/>
        <dsp:cNvSpPr/>
      </dsp:nvSpPr>
      <dsp:spPr>
        <a:xfrm>
          <a:off x="532494" y="2657889"/>
          <a:ext cx="7286465" cy="56088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411" tIns="0" rIns="27541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noProof="0">
              <a:solidFill>
                <a:schemeClr val="tx1"/>
              </a:solidFill>
              <a:latin typeface="Arial" panose="020B0604020202020204"/>
            </a:rPr>
            <a:t>Système de recommandation</a:t>
          </a:r>
          <a:endParaRPr lang="fr-FR" sz="1900" kern="1200" noProof="0">
            <a:solidFill>
              <a:schemeClr val="tx1"/>
            </a:solidFill>
          </a:endParaRPr>
        </a:p>
      </dsp:txBody>
      <dsp:txXfrm>
        <a:off x="559874" y="2685269"/>
        <a:ext cx="7231705" cy="506120"/>
      </dsp:txXfrm>
    </dsp:sp>
    <dsp:sp modelId="{8A8A0F16-F60C-4E5A-BEC4-80EB95A84E40}">
      <dsp:nvSpPr>
        <dsp:cNvPr id="0" name=""/>
        <dsp:cNvSpPr/>
      </dsp:nvSpPr>
      <dsp:spPr>
        <a:xfrm>
          <a:off x="0" y="3800169"/>
          <a:ext cx="1040923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6C318-DCDE-46BB-A318-A34FFB684A5E}">
      <dsp:nvSpPr>
        <dsp:cNvPr id="0" name=""/>
        <dsp:cNvSpPr/>
      </dsp:nvSpPr>
      <dsp:spPr>
        <a:xfrm>
          <a:off x="532494" y="3519729"/>
          <a:ext cx="7286465" cy="56088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411" tIns="0" rIns="27541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noProof="0">
              <a:solidFill>
                <a:schemeClr val="tx1"/>
              </a:solidFill>
              <a:latin typeface="Arial" panose="020B0604020202020204"/>
            </a:rPr>
            <a:t>Conclusion</a:t>
          </a:r>
        </a:p>
      </dsp:txBody>
      <dsp:txXfrm>
        <a:off x="559874" y="3547109"/>
        <a:ext cx="7231705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2DD1E-121C-9345-9887-068F9D3EBFAC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DD726-8782-B74A-A6F8-03ACFEDD81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65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PC1 : Opposition entre énergie/intensité sonore et calme/acoustique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Contributions positives :</a:t>
            </a:r>
            <a:endParaRPr lang="en-US"/>
          </a:p>
          <a:p>
            <a:pPr marL="285750" lvl="2" indent="-285750">
              <a:buFont typeface="Arial"/>
              <a:buChar char="•"/>
            </a:pPr>
            <a:r>
              <a:rPr lang="en-US"/>
              <a:t>Titres rock, hard rock </a:t>
            </a:r>
            <a:r>
              <a:rPr lang="en-US" err="1"/>
              <a:t>ou</a:t>
            </a:r>
            <a:r>
              <a:rPr lang="en-US"/>
              <a:t> pop rock très </a:t>
            </a:r>
            <a:r>
              <a:rPr lang="en-US" err="1"/>
              <a:t>énergiques</a:t>
            </a:r>
            <a:r>
              <a:rPr lang="en-US"/>
              <a:t> (ex. </a:t>
            </a:r>
            <a:r>
              <a:rPr lang="en-US" i="1"/>
              <a:t>American Idiot</a:t>
            </a:r>
            <a:r>
              <a:rPr lang="en-US"/>
              <a:t> de Green Day, </a:t>
            </a:r>
            <a:r>
              <a:rPr lang="en-US" i="1"/>
              <a:t>Beauty Queen</a:t>
            </a:r>
            <a:r>
              <a:rPr lang="en-US"/>
              <a:t> de BLVK SWVN).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285750" lvl="3" indent="-285750">
              <a:buFont typeface="Arial"/>
              <a:buChar char="•"/>
            </a:pPr>
            <a:r>
              <a:rPr lang="en-US" err="1"/>
              <a:t>Énergie</a:t>
            </a:r>
            <a:r>
              <a:rPr lang="en-US"/>
              <a:t> </a:t>
            </a:r>
            <a:r>
              <a:rPr lang="en-US" err="1"/>
              <a:t>élevée</a:t>
            </a:r>
            <a:r>
              <a:rPr lang="en-US"/>
              <a:t>, forte </a:t>
            </a:r>
            <a:r>
              <a:rPr lang="en-US" err="1"/>
              <a:t>intensité</a:t>
            </a:r>
            <a:r>
              <a:rPr lang="en-US"/>
              <a:t> </a:t>
            </a:r>
            <a:r>
              <a:rPr lang="en-US" err="1"/>
              <a:t>sonore</a:t>
            </a:r>
            <a:r>
              <a:rPr lang="en-US"/>
              <a:t> (loudness).</a:t>
            </a:r>
            <a:endParaRPr lang="en-US">
              <a:ea typeface="Calibri"/>
              <a:cs typeface="Calibri"/>
            </a:endParaRPr>
          </a:p>
          <a:p>
            <a:pPr marL="285750" lvl="3" indent="-285750">
              <a:buFont typeface="Arial"/>
              <a:buChar char="•"/>
            </a:pPr>
            <a:r>
              <a:rPr lang="en-US" err="1"/>
              <a:t>Faible</a:t>
            </a:r>
            <a:r>
              <a:rPr lang="en-US"/>
              <a:t> </a:t>
            </a:r>
            <a:r>
              <a:rPr lang="en-US" err="1"/>
              <a:t>acoustique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Chansons </a:t>
            </a:r>
            <a:r>
              <a:rPr lang="en-US" err="1"/>
              <a:t>puissantes</a:t>
            </a:r>
            <a:r>
              <a:rPr lang="en-US"/>
              <a:t> et </a:t>
            </a:r>
            <a:r>
              <a:rPr lang="en-US" err="1"/>
              <a:t>dynamiques</a:t>
            </a:r>
            <a:r>
              <a:rPr lang="en-US"/>
              <a:t>, </a:t>
            </a:r>
            <a:r>
              <a:rPr lang="en-US" err="1"/>
              <a:t>souvent</a:t>
            </a:r>
            <a:r>
              <a:rPr lang="en-US"/>
              <a:t> </a:t>
            </a:r>
            <a:r>
              <a:rPr lang="en-US" err="1"/>
              <a:t>associées</a:t>
            </a:r>
            <a:r>
              <a:rPr lang="en-US"/>
              <a:t> à des genres </a:t>
            </a:r>
            <a:r>
              <a:rPr lang="en-US" err="1"/>
              <a:t>comme</a:t>
            </a:r>
            <a:r>
              <a:rPr lang="en-US"/>
              <a:t> le rock </a:t>
            </a:r>
            <a:r>
              <a:rPr lang="en-US" err="1"/>
              <a:t>ou</a:t>
            </a:r>
            <a:r>
              <a:rPr lang="en-US"/>
              <a:t> le R&amp;B </a:t>
            </a:r>
            <a:r>
              <a:rPr lang="en-US" err="1"/>
              <a:t>énergique</a:t>
            </a:r>
            <a:r>
              <a:rPr lang="en-US"/>
              <a:t> (</a:t>
            </a:r>
            <a:r>
              <a:rPr lang="en-US" i="1"/>
              <a:t>This Is How We Do It</a:t>
            </a:r>
            <a:r>
              <a:rPr lang="en-US"/>
              <a:t> de Montell Jordan).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Contributions </a:t>
            </a:r>
            <a:r>
              <a:rPr lang="en-US" b="1" err="1"/>
              <a:t>négatives</a:t>
            </a:r>
            <a:r>
              <a:rPr lang="en-US" b="1"/>
              <a:t> :</a:t>
            </a:r>
            <a:endParaRPr lang="en-US"/>
          </a:p>
          <a:p>
            <a:pPr marL="285750" lvl="2" indent="-285750">
              <a:buFont typeface="Arial"/>
              <a:buChar char="•"/>
            </a:pPr>
            <a:r>
              <a:rPr lang="en-US"/>
              <a:t>Sons </a:t>
            </a:r>
            <a:r>
              <a:rPr lang="en-US" err="1"/>
              <a:t>ambiants</a:t>
            </a:r>
            <a:r>
              <a:rPr lang="en-US"/>
              <a:t>, relaxants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naturels</a:t>
            </a:r>
            <a:r>
              <a:rPr lang="en-US"/>
              <a:t> (ex. </a:t>
            </a:r>
            <a:r>
              <a:rPr lang="en-US" i="1"/>
              <a:t>Peaceful Forest</a:t>
            </a:r>
            <a:r>
              <a:rPr lang="en-US"/>
              <a:t>, </a:t>
            </a:r>
            <a:r>
              <a:rPr lang="en-US" i="1"/>
              <a:t>Tropical Rainforest at Dawn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/>
              <a:t>Titres R&amp;B </a:t>
            </a:r>
            <a:r>
              <a:rPr lang="en-US" err="1"/>
              <a:t>ou</a:t>
            </a:r>
            <a:r>
              <a:rPr lang="en-US"/>
              <a:t> indie très doux (ex. </a:t>
            </a:r>
            <a:r>
              <a:rPr lang="en-US" i="1"/>
              <a:t>Small</a:t>
            </a:r>
            <a:r>
              <a:rPr lang="en-US"/>
              <a:t> de </a:t>
            </a:r>
            <a:r>
              <a:rPr lang="en-US" err="1"/>
              <a:t>chloe</a:t>
            </a:r>
            <a:r>
              <a:rPr lang="en-US"/>
              <a:t> </a:t>
            </a:r>
            <a:r>
              <a:rPr lang="en-US" err="1"/>
              <a:t>moriondo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285750" lvl="3" indent="-285750">
              <a:buFont typeface="Arial"/>
              <a:buChar char="•"/>
            </a:pPr>
            <a:r>
              <a:rPr lang="en-US"/>
              <a:t>Forte </a:t>
            </a:r>
            <a:r>
              <a:rPr lang="en-US" err="1"/>
              <a:t>acoustique</a:t>
            </a:r>
            <a:r>
              <a:rPr lang="en-US"/>
              <a:t>, </a:t>
            </a:r>
            <a:r>
              <a:rPr lang="en-US" err="1"/>
              <a:t>faible</a:t>
            </a:r>
            <a:r>
              <a:rPr lang="en-US"/>
              <a:t> </a:t>
            </a:r>
            <a:r>
              <a:rPr lang="en-US" err="1"/>
              <a:t>énergie</a:t>
            </a:r>
            <a:r>
              <a:rPr lang="en-US"/>
              <a:t>, </a:t>
            </a:r>
            <a:r>
              <a:rPr lang="en-US" err="1"/>
              <a:t>faible</a:t>
            </a:r>
            <a:r>
              <a:rPr lang="en-US"/>
              <a:t> loudness.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Chansons </a:t>
            </a:r>
            <a:r>
              <a:rPr lang="en-US" err="1"/>
              <a:t>calmes</a:t>
            </a:r>
            <a:r>
              <a:rPr lang="en-US"/>
              <a:t> et </a:t>
            </a:r>
            <a:r>
              <a:rPr lang="en-US" err="1"/>
              <a:t>acoustiques</a:t>
            </a:r>
            <a:r>
              <a:rPr lang="en-US"/>
              <a:t>, issues de sous-genres </a:t>
            </a:r>
            <a:r>
              <a:rPr lang="en-US" err="1"/>
              <a:t>comme</a:t>
            </a:r>
            <a:r>
              <a:rPr lang="en-US"/>
              <a:t> tropical, indie </a:t>
            </a:r>
            <a:r>
              <a:rPr lang="en-US" err="1"/>
              <a:t>poptimism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new jack swing.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Conclusion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PC1 oppose :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/>
              <a:t>Morceaux </a:t>
            </a:r>
            <a:r>
              <a:rPr lang="en-US" b="1" err="1"/>
              <a:t>énergiques</a:t>
            </a:r>
            <a:r>
              <a:rPr lang="en-US" b="1"/>
              <a:t> et </a:t>
            </a:r>
            <a:r>
              <a:rPr lang="en-US" b="1" err="1"/>
              <a:t>puissants</a:t>
            </a:r>
            <a:r>
              <a:rPr lang="en-US"/>
              <a:t> (rock, hard rock, R&amp;B </a:t>
            </a:r>
            <a:r>
              <a:rPr lang="en-US" err="1"/>
              <a:t>énergique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/>
              <a:t>Chansons </a:t>
            </a:r>
            <a:r>
              <a:rPr lang="en-US" b="1" err="1"/>
              <a:t>calmes</a:t>
            </a:r>
            <a:r>
              <a:rPr lang="en-US" b="1"/>
              <a:t> et </a:t>
            </a:r>
            <a:r>
              <a:rPr lang="en-US" b="1" err="1"/>
              <a:t>acoustiques</a:t>
            </a:r>
            <a:r>
              <a:rPr lang="en-US"/>
              <a:t> (</a:t>
            </a:r>
            <a:r>
              <a:rPr lang="en-US" err="1"/>
              <a:t>ambiant</a:t>
            </a:r>
            <a:r>
              <a:rPr lang="en-US"/>
              <a:t>, indie, tropical).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03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PC2 : Opposition entre musique instrumentale et musique populaire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Contributions positives :</a:t>
            </a:r>
            <a:endParaRPr lang="en-US"/>
          </a:p>
          <a:p>
            <a:pPr marL="285750" lvl="2" indent="-285750">
              <a:buFont typeface="Arial"/>
              <a:buChar char="•"/>
            </a:pPr>
            <a:r>
              <a:rPr lang="en-US"/>
              <a:t>Titres rap et </a:t>
            </a:r>
            <a:r>
              <a:rPr lang="en-US" err="1"/>
              <a:t>latino</a:t>
            </a:r>
            <a:r>
              <a:rPr lang="en-US"/>
              <a:t> (ex. </a:t>
            </a:r>
            <a:r>
              <a:rPr lang="en-US" i="1"/>
              <a:t>Suge</a:t>
            </a:r>
            <a:r>
              <a:rPr lang="en-US"/>
              <a:t> de DaBaby, </a:t>
            </a:r>
            <a:r>
              <a:rPr lang="en-US" i="1"/>
              <a:t>LAX</a:t>
            </a:r>
            <a:r>
              <a:rPr lang="en-US"/>
              <a:t> de B0nds).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285750" lvl="3" indent="-285750">
              <a:buFont typeface="Arial"/>
              <a:buChar char="•"/>
            </a:pPr>
            <a:r>
              <a:rPr lang="en-US"/>
              <a:t>Courts, dansants (haute danceability).</a:t>
            </a:r>
            <a:endParaRPr lang="en-US">
              <a:ea typeface="Calibri"/>
              <a:cs typeface="Calibri"/>
            </a:endParaRPr>
          </a:p>
          <a:p>
            <a:pPr marL="285750" lvl="3" indent="-285750">
              <a:buFont typeface="Arial"/>
              <a:buChar char="•"/>
            </a:pPr>
            <a:r>
              <a:rPr lang="en-US"/>
              <a:t>Valence </a:t>
            </a:r>
            <a:r>
              <a:rPr lang="en-US" err="1"/>
              <a:t>élevée</a:t>
            </a:r>
            <a:r>
              <a:rPr lang="en-US"/>
              <a:t> (</a:t>
            </a:r>
            <a:r>
              <a:rPr lang="en-US" err="1"/>
              <a:t>émotion</a:t>
            </a:r>
            <a:r>
              <a:rPr lang="en-US"/>
              <a:t> positive).</a:t>
            </a:r>
            <a:endParaRPr lang="en-US">
              <a:ea typeface="Calibri"/>
              <a:cs typeface="Calibri"/>
            </a:endParaRPr>
          </a:p>
          <a:p>
            <a:pPr marL="285750" lvl="3" indent="-285750">
              <a:buFont typeface="Arial"/>
              <a:buChar char="•"/>
            </a:pPr>
            <a:r>
              <a:rPr lang="en-US"/>
              <a:t>Niveau </a:t>
            </a:r>
            <a:r>
              <a:rPr lang="en-US" err="1"/>
              <a:t>modéré</a:t>
            </a:r>
            <a:r>
              <a:rPr lang="en-US"/>
              <a:t> de </a:t>
            </a:r>
            <a:r>
              <a:rPr lang="en-US" err="1"/>
              <a:t>speechiness</a:t>
            </a:r>
            <a:r>
              <a:rPr lang="en-US"/>
              <a:t> (</a:t>
            </a:r>
            <a:r>
              <a:rPr lang="en-US" err="1"/>
              <a:t>notamment</a:t>
            </a:r>
            <a:r>
              <a:rPr lang="en-US"/>
              <a:t> pour le rap).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Chansons </a:t>
            </a:r>
            <a:r>
              <a:rPr lang="en-US" err="1"/>
              <a:t>énergétiques</a:t>
            </a:r>
            <a:r>
              <a:rPr lang="en-US"/>
              <a:t>, </a:t>
            </a:r>
            <a:r>
              <a:rPr lang="en-US" err="1"/>
              <a:t>rythmées</a:t>
            </a:r>
            <a:r>
              <a:rPr lang="en-US"/>
              <a:t>, </a:t>
            </a:r>
            <a:r>
              <a:rPr lang="en-US" err="1"/>
              <a:t>populaires</a:t>
            </a:r>
            <a:r>
              <a:rPr lang="en-US"/>
              <a:t>, </a:t>
            </a:r>
            <a:r>
              <a:rPr lang="en-US" err="1"/>
              <a:t>adaptées</a:t>
            </a:r>
            <a:r>
              <a:rPr lang="en-US"/>
              <a:t> au streaming (formats courts et </a:t>
            </a:r>
            <a:r>
              <a:rPr lang="en-US" err="1"/>
              <a:t>accrocheurs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Contributions </a:t>
            </a:r>
            <a:r>
              <a:rPr lang="en-US" b="1" err="1"/>
              <a:t>négatives</a:t>
            </a:r>
            <a:r>
              <a:rPr lang="en-US" b="1"/>
              <a:t> :</a:t>
            </a:r>
            <a:endParaRPr lang="en-US"/>
          </a:p>
          <a:p>
            <a:pPr marL="285750" lvl="2" indent="-285750">
              <a:buFont typeface="Arial"/>
              <a:buChar char="•"/>
            </a:pPr>
            <a:r>
              <a:rPr lang="en-US" err="1"/>
              <a:t>Paysages</a:t>
            </a:r>
            <a:r>
              <a:rPr lang="en-US"/>
              <a:t> </a:t>
            </a:r>
            <a:r>
              <a:rPr lang="en-US" err="1"/>
              <a:t>sonores</a:t>
            </a:r>
            <a:r>
              <a:rPr lang="en-US"/>
              <a:t> </a:t>
            </a:r>
            <a:r>
              <a:rPr lang="en-US" err="1"/>
              <a:t>naturels</a:t>
            </a:r>
            <a:r>
              <a:rPr lang="en-US"/>
              <a:t>, </a:t>
            </a:r>
            <a:r>
              <a:rPr lang="en-US" err="1"/>
              <a:t>ambiants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instrumentaux</a:t>
            </a:r>
            <a:r>
              <a:rPr lang="en-US"/>
              <a:t> (ex. </a:t>
            </a:r>
            <a:r>
              <a:rPr lang="en-US" i="1"/>
              <a:t>Rain Forest and Tropical Beach Sound</a:t>
            </a:r>
            <a:r>
              <a:rPr lang="en-US"/>
              <a:t>, </a:t>
            </a:r>
            <a:r>
              <a:rPr lang="en-US" i="1"/>
              <a:t>Caribbean Thunderstorm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285750" lvl="3" indent="-285750">
              <a:buFont typeface="Arial"/>
              <a:buChar char="•"/>
            </a:pPr>
            <a:r>
              <a:rPr lang="en-US"/>
              <a:t>Longs, très </a:t>
            </a:r>
            <a:r>
              <a:rPr lang="en-US" err="1"/>
              <a:t>instrumentaux</a:t>
            </a:r>
            <a:r>
              <a:rPr lang="en-US"/>
              <a:t> (forte </a:t>
            </a:r>
            <a:r>
              <a:rPr lang="en-US" err="1"/>
              <a:t>instrumentalness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3" indent="-285750">
              <a:buFont typeface="Arial"/>
              <a:buChar char="•"/>
            </a:pPr>
            <a:r>
              <a:rPr lang="en-US" err="1"/>
              <a:t>Faible</a:t>
            </a:r>
            <a:r>
              <a:rPr lang="en-US"/>
              <a:t> valence et peu de paroles.</a:t>
            </a:r>
            <a:endParaRPr lang="en-US">
              <a:ea typeface="Calibri"/>
              <a:cs typeface="Calibri"/>
            </a:endParaRPr>
          </a:p>
          <a:p>
            <a:pPr marL="285750" lvl="3" indent="-285750">
              <a:buFont typeface="Arial"/>
              <a:buChar char="•"/>
            </a:pPr>
            <a:r>
              <a:rPr lang="en-US" err="1"/>
              <a:t>Associés</a:t>
            </a:r>
            <a:r>
              <a:rPr lang="en-US"/>
              <a:t> à des sous-genres </a:t>
            </a:r>
            <a:r>
              <a:rPr lang="en-US" err="1"/>
              <a:t>comme</a:t>
            </a:r>
            <a:r>
              <a:rPr lang="en-US"/>
              <a:t> tropical, album rock, </a:t>
            </a:r>
            <a:r>
              <a:rPr lang="en-US" err="1"/>
              <a:t>ou</a:t>
            </a:r>
            <a:r>
              <a:rPr lang="en-US"/>
              <a:t> ambient.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Musique contemplative, </a:t>
            </a:r>
            <a:r>
              <a:rPr lang="en-US" err="1"/>
              <a:t>souvent</a:t>
            </a:r>
            <a:r>
              <a:rPr lang="en-US"/>
              <a:t> </a:t>
            </a:r>
            <a:r>
              <a:rPr lang="en-US" err="1"/>
              <a:t>éloignée</a:t>
            </a:r>
            <a:r>
              <a:rPr lang="en-US"/>
              <a:t> des standards </a:t>
            </a:r>
            <a:r>
              <a:rPr lang="en-US" err="1"/>
              <a:t>populaires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Conclusion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PC2 oppose :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/>
              <a:t>Musique </a:t>
            </a:r>
            <a:r>
              <a:rPr lang="en-US" b="1" err="1"/>
              <a:t>instrumentale</a:t>
            </a:r>
            <a:r>
              <a:rPr lang="en-US" b="1"/>
              <a:t>, longue et contemplative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 b="1"/>
              <a:t>Musique </a:t>
            </a:r>
            <a:r>
              <a:rPr lang="en-US" b="1" err="1"/>
              <a:t>populaire</a:t>
            </a:r>
            <a:r>
              <a:rPr lang="en-US" b="1"/>
              <a:t>, </a:t>
            </a:r>
            <a:r>
              <a:rPr lang="en-US" b="1" err="1"/>
              <a:t>dansante</a:t>
            </a:r>
            <a:r>
              <a:rPr lang="en-US" b="1"/>
              <a:t> et </a:t>
            </a:r>
            <a:r>
              <a:rPr lang="en-US" b="1" err="1"/>
              <a:t>rythmée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,Sans-Serif"/>
              <a:buChar char="•"/>
            </a:pPr>
            <a:r>
              <a:rPr lang="en-US" b="1"/>
              <a:t>PC3 : Tension </a:t>
            </a:r>
            <a:r>
              <a:rPr lang="en-US" b="1" err="1"/>
              <a:t>subtile</a:t>
            </a:r>
            <a:r>
              <a:rPr lang="en-US" b="1"/>
              <a:t> entre deux types de morceaux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Contributions </a:t>
            </a:r>
            <a:r>
              <a:rPr lang="en-US" b="1" err="1"/>
              <a:t>négatives</a:t>
            </a:r>
            <a:r>
              <a:rPr lang="en-US" b="1"/>
              <a:t> :</a:t>
            </a:r>
            <a:endParaRPr lang="en-US"/>
          </a:p>
          <a:p>
            <a:pPr marL="1085850" lvl="2" indent="-171450">
              <a:buFont typeface="Arial,Sans-Serif"/>
              <a:buChar char="•"/>
            </a:pPr>
            <a:r>
              <a:rPr lang="en-US" err="1"/>
              <a:t>Titres</a:t>
            </a:r>
            <a:r>
              <a:rPr lang="en-US"/>
              <a:t> pop et R&amp;B </a:t>
            </a:r>
            <a:r>
              <a:rPr lang="en-US" err="1"/>
              <a:t>calmes</a:t>
            </a:r>
            <a:r>
              <a:rPr lang="en-US"/>
              <a:t> et </a:t>
            </a:r>
            <a:r>
              <a:rPr lang="en-US" err="1"/>
              <a:t>acoustiques</a:t>
            </a:r>
            <a:r>
              <a:rPr lang="en-US"/>
              <a:t> (ex. </a:t>
            </a:r>
            <a:r>
              <a:rPr lang="en-US" i="1"/>
              <a:t>raindrops (an angel cried)</a:t>
            </a:r>
            <a:r>
              <a:rPr lang="en-US"/>
              <a:t>, </a:t>
            </a:r>
            <a:r>
              <a:rPr lang="en-US" i="1"/>
              <a:t>You Are The Reason</a:t>
            </a:r>
            <a:r>
              <a:rPr lang="en-US"/>
              <a:t>).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1543050" lvl="3" indent="-171450">
              <a:buFont typeface="Arial,Sans-Serif"/>
              <a:buChar char="•"/>
            </a:pPr>
            <a:r>
              <a:rPr lang="en-US" err="1"/>
              <a:t>Acousticness</a:t>
            </a:r>
            <a:r>
              <a:rPr lang="en-US"/>
              <a:t> </a:t>
            </a:r>
            <a:r>
              <a:rPr lang="en-US" err="1"/>
              <a:t>élevée</a:t>
            </a:r>
            <a:r>
              <a:rPr lang="en-US"/>
              <a:t> (</a:t>
            </a:r>
            <a:r>
              <a:rPr lang="en-US" err="1"/>
              <a:t>acapela</a:t>
            </a:r>
            <a:r>
              <a:rPr lang="en-US"/>
              <a:t>, </a:t>
            </a:r>
            <a:r>
              <a:rPr lang="en-US" err="1"/>
              <a:t>guitare</a:t>
            </a:r>
            <a:r>
              <a:rPr lang="en-US"/>
              <a:t> </a:t>
            </a:r>
            <a:r>
              <a:rPr lang="en-US" err="1"/>
              <a:t>acoustique</a:t>
            </a:r>
            <a:r>
              <a:rPr lang="en-US"/>
              <a:t>, piano).</a:t>
            </a:r>
          </a:p>
          <a:p>
            <a:pPr marL="1543050" lvl="3" indent="-171450">
              <a:buFont typeface="Arial,Sans-Serif"/>
              <a:buChar char="•"/>
            </a:pPr>
            <a:r>
              <a:rPr lang="en-US"/>
              <a:t>Tempo </a:t>
            </a:r>
            <a:r>
              <a:rPr lang="en-US" err="1"/>
              <a:t>légèrement</a:t>
            </a:r>
            <a:r>
              <a:rPr lang="en-US"/>
              <a:t> supérieur à la </a:t>
            </a:r>
            <a:r>
              <a:rPr lang="en-US" err="1"/>
              <a:t>médiane</a:t>
            </a:r>
            <a:r>
              <a:rPr lang="en-US"/>
              <a:t>.</a:t>
            </a:r>
          </a:p>
          <a:p>
            <a:pPr marL="1543050" lvl="3" indent="-171450">
              <a:buFont typeface="Arial,Sans-Serif"/>
              <a:buChar char="•"/>
            </a:pPr>
            <a:r>
              <a:rPr lang="en-US" err="1"/>
              <a:t>Faible</a:t>
            </a:r>
            <a:r>
              <a:rPr lang="en-US"/>
              <a:t> </a:t>
            </a:r>
            <a:r>
              <a:rPr lang="en-US" err="1"/>
              <a:t>énergie</a:t>
            </a:r>
            <a:r>
              <a:rPr lang="en-US"/>
              <a:t>, </a:t>
            </a:r>
            <a:r>
              <a:rPr lang="en-US" err="1"/>
              <a:t>mais</a:t>
            </a:r>
            <a:r>
              <a:rPr lang="en-US"/>
              <a:t> fort </a:t>
            </a:r>
            <a:r>
              <a:rPr lang="en-US" err="1"/>
              <a:t>potentiel</a:t>
            </a:r>
            <a:r>
              <a:rPr lang="en-US"/>
              <a:t> </a:t>
            </a:r>
            <a:r>
              <a:rPr lang="en-US" err="1"/>
              <a:t>émotionnel</a:t>
            </a:r>
            <a:r>
              <a:rPr lang="en-US"/>
              <a:t> (valence variable).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Chansons </a:t>
            </a:r>
            <a:r>
              <a:rPr lang="en-US" err="1"/>
              <a:t>émotionnelles</a:t>
            </a:r>
            <a:r>
              <a:rPr lang="en-US"/>
              <a:t>, </a:t>
            </a:r>
            <a:r>
              <a:rPr lang="en-US" err="1"/>
              <a:t>accessibles</a:t>
            </a:r>
            <a:r>
              <a:rPr lang="en-US"/>
              <a:t>, bien </a:t>
            </a:r>
            <a:r>
              <a:rPr lang="en-US" err="1"/>
              <a:t>produites</a:t>
            </a:r>
            <a:r>
              <a:rPr lang="en-US"/>
              <a:t>, </a:t>
            </a:r>
            <a:r>
              <a:rPr lang="en-US" err="1"/>
              <a:t>souvent</a:t>
            </a:r>
            <a:r>
              <a:rPr lang="en-US"/>
              <a:t> </a:t>
            </a:r>
            <a:r>
              <a:rPr lang="en-US" err="1"/>
              <a:t>interprétées</a:t>
            </a:r>
            <a:r>
              <a:rPr lang="en-US"/>
              <a:t> par des artistes grand public.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Contributions positives :</a:t>
            </a:r>
            <a:endParaRPr lang="en-US"/>
          </a:p>
          <a:p>
            <a:pPr marL="1085850" lvl="2" indent="-171450">
              <a:buFont typeface="Arial,Sans-Serif"/>
              <a:buChar char="•"/>
            </a:pPr>
            <a:r>
              <a:rPr lang="en-US" err="1"/>
              <a:t>Titres</a:t>
            </a:r>
            <a:r>
              <a:rPr lang="en-US"/>
              <a:t> EDM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latino</a:t>
            </a:r>
            <a:r>
              <a:rPr lang="en-US"/>
              <a:t> </a:t>
            </a:r>
            <a:r>
              <a:rPr lang="en-US" err="1"/>
              <a:t>instrumentaux</a:t>
            </a:r>
            <a:r>
              <a:rPr lang="en-US"/>
              <a:t> (ex. </a:t>
            </a:r>
            <a:r>
              <a:rPr lang="en-US" i="1"/>
              <a:t>I Feel Love</a:t>
            </a:r>
            <a:r>
              <a:rPr lang="en-US"/>
              <a:t>, </a:t>
            </a:r>
            <a:r>
              <a:rPr lang="en-US" i="1"/>
              <a:t>Chase</a:t>
            </a:r>
            <a:r>
              <a:rPr lang="en-US"/>
              <a:t>).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 err="1"/>
              <a:t>Caractéristiques</a:t>
            </a:r>
            <a:r>
              <a:rPr lang="en-US" b="1"/>
              <a:t> :</a:t>
            </a:r>
            <a:endParaRPr lang="en-US"/>
          </a:p>
          <a:p>
            <a:pPr marL="1543050" lvl="3" indent="-171450">
              <a:buFont typeface="Arial,Sans-Serif"/>
              <a:buChar char="•"/>
            </a:pPr>
            <a:r>
              <a:rPr lang="en-US"/>
              <a:t>Longs, très </a:t>
            </a:r>
            <a:r>
              <a:rPr lang="en-US" err="1"/>
              <a:t>instrumentaux</a:t>
            </a:r>
            <a:r>
              <a:rPr lang="en-US"/>
              <a:t>.</a:t>
            </a:r>
          </a:p>
          <a:p>
            <a:pPr marL="1543050" lvl="3" indent="-171450">
              <a:buFont typeface="Arial,Sans-Serif"/>
              <a:buChar char="•"/>
            </a:pPr>
            <a:r>
              <a:rPr lang="en-US" err="1"/>
              <a:t>Énergiques</a:t>
            </a:r>
            <a:r>
              <a:rPr lang="en-US"/>
              <a:t>, </a:t>
            </a:r>
            <a:r>
              <a:rPr lang="en-US" err="1"/>
              <a:t>mais</a:t>
            </a:r>
            <a:r>
              <a:rPr lang="en-US"/>
              <a:t> peu </a:t>
            </a:r>
            <a:r>
              <a:rPr lang="en-US" err="1"/>
              <a:t>accessibles</a:t>
            </a:r>
            <a:r>
              <a:rPr lang="en-US"/>
              <a:t> </a:t>
            </a:r>
            <a:r>
              <a:rPr lang="en-US" err="1"/>
              <a:t>émotionnellement</a:t>
            </a:r>
            <a:r>
              <a:rPr lang="en-US"/>
              <a:t> (valence très </a:t>
            </a:r>
            <a:r>
              <a:rPr lang="en-US" err="1"/>
              <a:t>élevée</a:t>
            </a:r>
            <a:r>
              <a:rPr lang="en-US"/>
              <a:t>, peu de paroles, structure </a:t>
            </a:r>
            <a:r>
              <a:rPr lang="en-US" err="1"/>
              <a:t>répétitive</a:t>
            </a:r>
            <a:r>
              <a:rPr lang="en-US"/>
              <a:t>).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 err="1"/>
              <a:t>Profil</a:t>
            </a:r>
            <a:r>
              <a:rPr lang="en-US" b="1"/>
              <a:t> :</a:t>
            </a:r>
            <a:r>
              <a:rPr lang="en-US"/>
              <a:t> Productions pour un public </a:t>
            </a:r>
            <a:r>
              <a:rPr lang="en-US" err="1"/>
              <a:t>averti</a:t>
            </a:r>
            <a:r>
              <a:rPr lang="en-US"/>
              <a:t> (DJ sets, ambiances electro), </a:t>
            </a:r>
            <a:r>
              <a:rPr lang="en-US" err="1"/>
              <a:t>faible</a:t>
            </a:r>
            <a:r>
              <a:rPr lang="en-US"/>
              <a:t> </a:t>
            </a:r>
            <a:r>
              <a:rPr lang="en-US" err="1"/>
              <a:t>popularité</a:t>
            </a:r>
            <a:r>
              <a:rPr lang="en-US"/>
              <a:t> (score 0 à 8).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Conclusion :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/>
              <a:t>PC3 oppose :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 err="1"/>
              <a:t>Créations</a:t>
            </a:r>
            <a:r>
              <a:rPr lang="en-US" b="1"/>
              <a:t> </a:t>
            </a:r>
            <a:r>
              <a:rPr lang="en-US" b="1" err="1"/>
              <a:t>acoustiques</a:t>
            </a:r>
            <a:r>
              <a:rPr lang="en-US" b="1"/>
              <a:t> </a:t>
            </a:r>
            <a:r>
              <a:rPr lang="en-US" b="1" err="1"/>
              <a:t>émotionnelles</a:t>
            </a:r>
            <a:r>
              <a:rPr lang="en-US"/>
              <a:t>.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b="1"/>
              <a:t>Morceaux </a:t>
            </a:r>
            <a:r>
              <a:rPr lang="en-US" b="1" err="1"/>
              <a:t>instrumentaux</a:t>
            </a:r>
            <a:r>
              <a:rPr lang="en-US" b="1"/>
              <a:t>, </a:t>
            </a:r>
            <a:r>
              <a:rPr lang="en-US" b="1" err="1"/>
              <a:t>électroniques</a:t>
            </a:r>
            <a:r>
              <a:rPr lang="en-US" b="1"/>
              <a:t>, longs et complexes</a:t>
            </a:r>
            <a:r>
              <a:rPr lang="en-US"/>
              <a:t>.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4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  <a:buNone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Analyse des scores de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Silhouette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(plus c’est haut, mieux c’est) 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CAH (3)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a le meilleur score (0.75), suivi de </a:t>
            </a: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KMeans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 (5)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(0.71), puis 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GMM (10)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(0.54).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Calinski-Harabasz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(plus c’est haut, mieux c’est) 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KMeans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 (5)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est largement supérieur (32774), suivi de 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GMM (10)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(23829), puis 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CAH (3)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(16768).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Davies-</a:t>
            </a: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Bouldin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(plus c’est bas, mieux c’est) 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CAH (3)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est le meilleur (0.31), puis </a:t>
            </a: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KMeans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 (5)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(0.38), 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GMM (10)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est très mauvais (2.51).</a:t>
            </a:r>
          </a:p>
          <a:p>
            <a:endParaRPr lang="fr-FR"/>
          </a:p>
          <a:p>
            <a:endParaRPr lang="fr-FR"/>
          </a:p>
          <a:p>
            <a:pPr algn="l">
              <a:spcAft>
                <a:spcPts val="600"/>
              </a:spcAft>
              <a:buNone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Interprétation et justification pour l’oral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KMeans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 (5)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offre un </a:t>
            </a: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excellent compromis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 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Très bon score de silhouette (0.71, proche du meilleur).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Meilleur score </a:t>
            </a:r>
            <a:r>
              <a:rPr lang="fr-FR" b="1" i="0" err="1">
                <a:solidFill>
                  <a:srgbClr val="CCCCCC"/>
                </a:solidFill>
                <a:effectLst/>
                <a:latin typeface="Segoe WPC"/>
              </a:rPr>
              <a:t>Calinski-Harabasz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(meilleure séparation des clusters).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Score Davies-</a:t>
            </a:r>
            <a:r>
              <a:rPr lang="fr-FR" b="0" i="0" err="1">
                <a:solidFill>
                  <a:srgbClr val="CCCCCC"/>
                </a:solidFill>
                <a:effectLst/>
                <a:latin typeface="Segoe WPC"/>
              </a:rPr>
              <a:t>Bouldin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 très correct (proche du meilleur).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CAH (3)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a un très bon silhouette et Davies-</a:t>
            </a:r>
            <a:r>
              <a:rPr lang="fr-FR" b="0" i="0" err="1">
                <a:solidFill>
                  <a:srgbClr val="CCCCCC"/>
                </a:solidFill>
                <a:effectLst/>
                <a:latin typeface="Segoe WPC"/>
              </a:rPr>
              <a:t>Bouldin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, mais une séparation moins nette (</a:t>
            </a:r>
            <a:r>
              <a:rPr lang="fr-FR" b="0" i="0" err="1">
                <a:solidFill>
                  <a:srgbClr val="CCCCCC"/>
                </a:solidFill>
                <a:effectLst/>
                <a:latin typeface="Segoe WPC"/>
              </a:rPr>
              <a:t>Calinski-Harabasz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 plus faible) et seulement 3 clusters (moins de finesse).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GMM (10)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est moins performant sur tous les critères (silhouette faible, Davies-</a:t>
            </a:r>
            <a:r>
              <a:rPr lang="fr-FR" b="0" i="0" err="1">
                <a:solidFill>
                  <a:srgbClr val="CCCCCC"/>
                </a:solidFill>
                <a:effectLst/>
                <a:latin typeface="Segoe WPC"/>
              </a:rPr>
              <a:t>Bouldin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 élevé).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94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6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01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72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57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5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757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21/05/2025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27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36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21/05/2025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0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21/05/2025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2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24.png"/><Relationship Id="rId3" Type="http://schemas.microsoft.com/office/2007/relationships/media" Target="../media/media2.mp3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22.png"/><Relationship Id="rId5" Type="http://schemas.microsoft.com/office/2007/relationships/media" Target="../media/media3.mp3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audio" Target="../media/media2.mp3"/><Relationship Id="rId9" Type="http://schemas.openxmlformats.org/officeDocument/2006/relationships/image" Target="../media/image20.png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24.png"/><Relationship Id="rId3" Type="http://schemas.microsoft.com/office/2007/relationships/media" Target="../media/media5.mp3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3.png"/><Relationship Id="rId17" Type="http://schemas.openxmlformats.org/officeDocument/2006/relationships/image" Target="../media/image25.png"/><Relationship Id="rId2" Type="http://schemas.openxmlformats.org/officeDocument/2006/relationships/audio" Target="../media/media4.mp3"/><Relationship Id="rId16" Type="http://schemas.microsoft.com/office/2007/relationships/hdphoto" Target="../media/hdphoto2.wdp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11" Type="http://schemas.openxmlformats.org/officeDocument/2006/relationships/image" Target="../media/image22.png"/><Relationship Id="rId5" Type="http://schemas.microsoft.com/office/2007/relationships/media" Target="../media/media6.mp3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audio" Target="../media/media5.mp3"/><Relationship Id="rId9" Type="http://schemas.openxmlformats.org/officeDocument/2006/relationships/image" Target="../media/image20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microsoft.com/office/2007/relationships/media" Target="../media/media8.mp3"/><Relationship Id="rId7" Type="http://schemas.openxmlformats.org/officeDocument/2006/relationships/image" Target="../media/image20.png"/><Relationship Id="rId12" Type="http://schemas.microsoft.com/office/2007/relationships/hdphoto" Target="../media/hdphoto2.wdp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audio" Target="../media/media8.mp3"/><Relationship Id="rId9" Type="http://schemas.openxmlformats.org/officeDocument/2006/relationships/image" Target="../media/image22.png"/><Relationship Id="rId1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13" Type="http://schemas.microsoft.com/office/2007/relationships/media" Target="../media/media15.mp3"/><Relationship Id="rId3" Type="http://schemas.microsoft.com/office/2007/relationships/media" Target="../media/media10.mp3"/><Relationship Id="rId7" Type="http://schemas.microsoft.com/office/2007/relationships/media" Target="../media/media12.mp3"/><Relationship Id="rId12" Type="http://schemas.openxmlformats.org/officeDocument/2006/relationships/audio" Target="../media/media14.mp3"/><Relationship Id="rId17" Type="http://schemas.openxmlformats.org/officeDocument/2006/relationships/image" Target="../media/image25.png"/><Relationship Id="rId2" Type="http://schemas.openxmlformats.org/officeDocument/2006/relationships/audio" Target="../media/media9.mp3"/><Relationship Id="rId16" Type="http://schemas.openxmlformats.org/officeDocument/2006/relationships/image" Target="../media/image46.png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microsoft.com/office/2007/relationships/media" Target="../media/media14.mp3"/><Relationship Id="rId5" Type="http://schemas.microsoft.com/office/2007/relationships/media" Target="../media/media11.mp3"/><Relationship Id="rId15" Type="http://schemas.openxmlformats.org/officeDocument/2006/relationships/slideLayout" Target="../slideLayouts/slideLayout4.xml"/><Relationship Id="rId10" Type="http://schemas.openxmlformats.org/officeDocument/2006/relationships/audio" Target="../media/media13.mp3"/><Relationship Id="rId4" Type="http://schemas.openxmlformats.org/officeDocument/2006/relationships/audio" Target="../media/media10.mp3"/><Relationship Id="rId9" Type="http://schemas.microsoft.com/office/2007/relationships/media" Target="../media/media13.mp3"/><Relationship Id="rId14" Type="http://schemas.openxmlformats.org/officeDocument/2006/relationships/audio" Target="../media/media15.mp3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ile+.vscode-resource.vscode-cdn.net/" TargetMode="External"/><Relationship Id="rId13" Type="http://schemas.openxmlformats.org/officeDocument/2006/relationships/image" Target="../media/image58.png"/><Relationship Id="rId3" Type="http://schemas.microsoft.com/office/2007/relationships/media" Target="../media/media17.mp3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audio" Target="../media/media16.mp3"/><Relationship Id="rId16" Type="http://schemas.openxmlformats.org/officeDocument/2006/relationships/image" Target="../media/image61.svg"/><Relationship Id="rId1" Type="http://schemas.microsoft.com/office/2007/relationships/media" Target="../media/media16.mp3"/><Relationship Id="rId6" Type="http://schemas.openxmlformats.org/officeDocument/2006/relationships/audio" Target="../media/media18.mp3"/><Relationship Id="rId11" Type="http://schemas.openxmlformats.org/officeDocument/2006/relationships/image" Target="../media/image56.png"/><Relationship Id="rId5" Type="http://schemas.microsoft.com/office/2007/relationships/media" Target="../media/media18.mp3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audio" Target="../media/media17.mp3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23_26CBF65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3AF94-F5CA-7542-A72B-1789CD957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/>
              <a:t>Soutenance Orale</a:t>
            </a:r>
            <a:br>
              <a:rPr lang="fr-FR" noProof="0"/>
            </a:br>
            <a:r>
              <a:rPr lang="fr-FR" noProof="0"/>
              <a:t>Projet Analyse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87EDF9-88B1-254A-8CD4-9082CD0F3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366" y="5093158"/>
            <a:ext cx="4523667" cy="1208563"/>
          </a:xfrm>
        </p:spPr>
        <p:txBody>
          <a:bodyPr>
            <a:normAutofit/>
          </a:bodyPr>
          <a:lstStyle/>
          <a:p>
            <a:pPr algn="ctr"/>
            <a:r>
              <a:rPr lang="fr-FR" noProof="0"/>
              <a:t>Dorian </a:t>
            </a:r>
            <a:r>
              <a:rPr lang="fr-FR" noProof="0" err="1"/>
              <a:t>Hugonnet</a:t>
            </a:r>
            <a:r>
              <a:rPr lang="fr-FR" noProof="0"/>
              <a:t> | </a:t>
            </a:r>
            <a:r>
              <a:rPr lang="fr-FR" noProof="0" err="1"/>
              <a:t>Emerick</a:t>
            </a:r>
            <a:r>
              <a:rPr lang="fr-FR" noProof="0"/>
              <a:t> Rebot</a:t>
            </a:r>
          </a:p>
          <a:p>
            <a:pPr algn="ctr"/>
            <a:r>
              <a:rPr lang="fr-FR" noProof="0"/>
              <a:t>Y-Lan Thao Boun Thong | Matteo Zanni</a:t>
            </a:r>
          </a:p>
          <a:p>
            <a:pPr algn="ctr"/>
            <a:r>
              <a:rPr lang="fr-FR" noProof="0"/>
              <a:t>4A GMM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E7EBC-A852-BB4F-9230-19B072B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8D56-4D8B-2744-9C0A-A040E066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9E17E-7851-224F-8302-BBAF8063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1</a:t>
            </a:fld>
            <a:endParaRPr lang="fr-FR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36B8A-9C20-8397-07E6-B0A8BEC7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689"/>
            <a:ext cx="888185" cy="8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8E900-6B30-1FEF-2D19-0CD1125F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5862-1F2D-668B-C9B6-D0180E42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sans prise en compte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1DEBA-7160-5DEA-53F9-929B8914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C875A3-E2E3-AF1E-D053-A07FF583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A7657B-2446-5B05-E9AE-97D3B8EC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pic>
        <p:nvPicPr>
          <p:cNvPr id="7" name="Image 6" descr="Une image contenant texte, Caractère coloré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3059AA1A-A754-2EBB-0EDC-2960BD71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19" r="214" b="436"/>
          <a:stretch>
            <a:fillRect/>
          </a:stretch>
        </p:blipFill>
        <p:spPr>
          <a:xfrm>
            <a:off x="309843" y="1258800"/>
            <a:ext cx="5229797" cy="3377208"/>
          </a:xfrm>
          <a:prstGeom prst="rect">
            <a:avLst/>
          </a:prstGeom>
        </p:spPr>
      </p:pic>
      <p:pic>
        <p:nvPicPr>
          <p:cNvPr id="8" name="Image 7" descr="Une image contenant violet, Lilas, capture d’écran, violette&#10;&#10;Le contenu généré par l’IA peut être incorrect.">
            <a:extLst>
              <a:ext uri="{FF2B5EF4-FFF2-40B4-BE49-F238E27FC236}">
                <a16:creationId xmlns:a16="http://schemas.microsoft.com/office/drawing/2014/main" id="{91322944-CB2C-4F41-C840-204F3FB3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37" r="296" b="316"/>
          <a:stretch>
            <a:fillRect/>
          </a:stretch>
        </p:blipFill>
        <p:spPr>
          <a:xfrm>
            <a:off x="7099862" y="1203965"/>
            <a:ext cx="3774518" cy="33797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E53195-1E12-F1F6-3D2B-A39A91E2221E}"/>
              </a:ext>
            </a:extLst>
          </p:cNvPr>
          <p:cNvSpPr txBox="1">
            <a:spLocks/>
          </p:cNvSpPr>
          <p:nvPr/>
        </p:nvSpPr>
        <p:spPr>
          <a:xfrm>
            <a:off x="1611406" y="4638301"/>
            <a:ext cx="2780506" cy="500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u="sng" noProof="0">
                <a:latin typeface="Georgia"/>
              </a:rPr>
              <a:t>Entre </a:t>
            </a:r>
            <a:r>
              <a:rPr lang="fr-FR" sz="1800" i="1" u="sng" noProof="0" err="1">
                <a:latin typeface="Georgia"/>
              </a:rPr>
              <a:t>loudness</a:t>
            </a:r>
            <a:r>
              <a:rPr lang="fr-FR" sz="1800" i="1" u="sng" noProof="0">
                <a:latin typeface="Georgia"/>
              </a:rPr>
              <a:t> et </a:t>
            </a:r>
            <a:r>
              <a:rPr lang="fr-FR" sz="1800" i="1" u="sng" noProof="0" err="1">
                <a:latin typeface="Georgia"/>
              </a:rPr>
              <a:t>energy</a:t>
            </a:r>
            <a:endParaRPr lang="fr-FR" sz="1800" i="1" noProof="0"/>
          </a:p>
          <a:p>
            <a:endParaRPr lang="fr-F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384123-F0A4-0387-61C5-E4D1E14A6811}"/>
              </a:ext>
            </a:extLst>
          </p:cNvPr>
          <p:cNvSpPr txBox="1">
            <a:spLocks/>
          </p:cNvSpPr>
          <p:nvPr/>
        </p:nvSpPr>
        <p:spPr>
          <a:xfrm>
            <a:off x="7606553" y="4593478"/>
            <a:ext cx="3262358" cy="500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u="sng" noProof="0">
                <a:latin typeface="Georgia"/>
              </a:rPr>
              <a:t>Entre valence et </a:t>
            </a:r>
            <a:r>
              <a:rPr lang="fr-FR" sz="1800" i="1" u="sng" noProof="0" err="1">
                <a:latin typeface="Georgia"/>
              </a:rPr>
              <a:t>danceability</a:t>
            </a:r>
            <a:endParaRPr lang="fr-FR" sz="1800" i="1" noProof="0"/>
          </a:p>
          <a:p>
            <a:endParaRPr lang="fr-FR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1FAD9A-EFA2-C433-87EA-C62C9EEC233D}"/>
              </a:ext>
            </a:extLst>
          </p:cNvPr>
          <p:cNvSpPr txBox="1">
            <a:spLocks/>
          </p:cNvSpPr>
          <p:nvPr/>
        </p:nvSpPr>
        <p:spPr>
          <a:xfrm>
            <a:off x="1566581" y="5131359"/>
            <a:ext cx="9067005" cy="467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noProof="0">
                <a:latin typeface="Georgia"/>
              </a:rPr>
              <a:t>Corrélation remarquable avec la tendance linéaire positive des individus</a:t>
            </a:r>
            <a:endParaRPr lang="fr-FR" noProof="0"/>
          </a:p>
          <a:p>
            <a:endParaRPr lang="fr-FR" noProof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8E4615-C21D-B0DA-5853-E0C67EF92D7D}"/>
              </a:ext>
            </a:extLst>
          </p:cNvPr>
          <p:cNvSpPr txBox="1">
            <a:spLocks/>
          </p:cNvSpPr>
          <p:nvPr/>
        </p:nvSpPr>
        <p:spPr>
          <a:xfrm>
            <a:off x="1611404" y="5602006"/>
            <a:ext cx="2567594" cy="5008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noProof="0">
                <a:latin typeface="Georgia"/>
              </a:rPr>
              <a:t>Liée au dynamisme de la musique</a:t>
            </a:r>
            <a:endParaRPr lang="fr-FR" noProof="0"/>
          </a:p>
          <a:p>
            <a:endParaRPr lang="fr-FR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0C3D2CB-401A-AA6F-1C36-56D7B1AF41C2}"/>
              </a:ext>
            </a:extLst>
          </p:cNvPr>
          <p:cNvSpPr txBox="1">
            <a:spLocks/>
          </p:cNvSpPr>
          <p:nvPr/>
        </p:nvSpPr>
        <p:spPr>
          <a:xfrm>
            <a:off x="7696198" y="5602005"/>
            <a:ext cx="2567594" cy="5008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noProof="0">
                <a:latin typeface="Georgia"/>
              </a:rPr>
              <a:t>Liée aux émotions positives liées à la musique</a:t>
            </a:r>
            <a:endParaRPr lang="fr-FR" noProof="0"/>
          </a:p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4761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4A3F-0060-7D64-6E8B-7F0E0FB5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68E82-04DA-1406-0581-4E50E41D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sans prise en compte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695B1F-3E6B-0090-75AD-3827CB82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A4DF96-27C4-3E23-D83D-67B62D39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A8053-248A-9C15-CED8-5356978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33329D-55EE-113E-F88C-C8FE1F385790}"/>
              </a:ext>
            </a:extLst>
          </p:cNvPr>
          <p:cNvSpPr txBox="1">
            <a:spLocks/>
          </p:cNvSpPr>
          <p:nvPr/>
        </p:nvSpPr>
        <p:spPr>
          <a:xfrm>
            <a:off x="1241613" y="4571066"/>
            <a:ext cx="3027034" cy="5232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u="sng" noProof="0">
                <a:latin typeface="Georgia"/>
              </a:rPr>
              <a:t>Entre </a:t>
            </a:r>
            <a:r>
              <a:rPr lang="fr-FR" sz="1800" i="1" u="sng" noProof="0" err="1">
                <a:latin typeface="Georgia"/>
              </a:rPr>
              <a:t>acousticness</a:t>
            </a:r>
            <a:r>
              <a:rPr lang="fr-FR" sz="1800" i="1" u="sng" noProof="0">
                <a:latin typeface="Georgia"/>
              </a:rPr>
              <a:t> et </a:t>
            </a:r>
            <a:r>
              <a:rPr lang="fr-FR" sz="1800" i="1" u="sng" noProof="0" err="1">
                <a:latin typeface="Georgia"/>
              </a:rPr>
              <a:t>energy</a:t>
            </a:r>
            <a:endParaRPr lang="fr-FR" sz="1800" i="1" noProof="0"/>
          </a:p>
          <a:p>
            <a:endParaRPr lang="fr-F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181692-81AE-E5EB-A96D-12BB788E5DA0}"/>
              </a:ext>
            </a:extLst>
          </p:cNvPr>
          <p:cNvSpPr txBox="1">
            <a:spLocks/>
          </p:cNvSpPr>
          <p:nvPr/>
        </p:nvSpPr>
        <p:spPr>
          <a:xfrm>
            <a:off x="7203141" y="4571067"/>
            <a:ext cx="3262358" cy="500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u="sng" noProof="0">
                <a:latin typeface="Georgia"/>
              </a:rPr>
              <a:t>Entre </a:t>
            </a:r>
            <a:r>
              <a:rPr lang="fr-FR" sz="1800" i="1" u="sng" noProof="0" err="1">
                <a:latin typeface="Georgia"/>
              </a:rPr>
              <a:t>loudness</a:t>
            </a:r>
            <a:r>
              <a:rPr lang="fr-FR" sz="1800" i="1" u="sng" noProof="0">
                <a:latin typeface="Georgia"/>
              </a:rPr>
              <a:t> et </a:t>
            </a:r>
            <a:r>
              <a:rPr lang="fr-FR" sz="1800" i="1" u="sng" noProof="0" err="1">
                <a:latin typeface="Georgia"/>
              </a:rPr>
              <a:t>acousticness</a:t>
            </a:r>
            <a:endParaRPr lang="fr-FR" sz="1800" i="1" u="sng" noProof="0"/>
          </a:p>
          <a:p>
            <a:endParaRPr lang="fr-FR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F6496A-EF3D-4276-6B43-D44D372446DB}"/>
              </a:ext>
            </a:extLst>
          </p:cNvPr>
          <p:cNvSpPr txBox="1">
            <a:spLocks/>
          </p:cNvSpPr>
          <p:nvPr/>
        </p:nvSpPr>
        <p:spPr>
          <a:xfrm>
            <a:off x="1566581" y="5131359"/>
            <a:ext cx="9067005" cy="467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noProof="0">
                <a:latin typeface="Georgia"/>
              </a:rPr>
              <a:t>Corrélation remarquable avec la tendance linéaire négative des individus</a:t>
            </a:r>
            <a:endParaRPr lang="fr-FR" noProof="0"/>
          </a:p>
          <a:p>
            <a:endParaRPr lang="fr-FR" noProof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297CE0-40E5-4C6A-854A-DCC87D31A4BA}"/>
              </a:ext>
            </a:extLst>
          </p:cNvPr>
          <p:cNvSpPr txBox="1">
            <a:spLocks/>
          </p:cNvSpPr>
          <p:nvPr/>
        </p:nvSpPr>
        <p:spPr>
          <a:xfrm>
            <a:off x="1611404" y="5602006"/>
            <a:ext cx="2567594" cy="5008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noProof="0">
                <a:latin typeface="Georgia"/>
              </a:rPr>
              <a:t>Liée à l'opposition du calme et du dynamique</a:t>
            </a:r>
            <a:endParaRPr lang="fr-FR" noProof="0"/>
          </a:p>
          <a:p>
            <a:endParaRPr lang="fr-FR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E9BF7D-E95F-EC7C-23A0-7AF36FDD3C0B}"/>
              </a:ext>
            </a:extLst>
          </p:cNvPr>
          <p:cNvSpPr txBox="1">
            <a:spLocks/>
          </p:cNvSpPr>
          <p:nvPr/>
        </p:nvSpPr>
        <p:spPr>
          <a:xfrm>
            <a:off x="7696198" y="5602005"/>
            <a:ext cx="2567594" cy="5008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noProof="0">
                <a:latin typeface="Georgia"/>
              </a:rPr>
              <a:t>Liée à l'opposition du bruyant et du calme</a:t>
            </a:r>
            <a:endParaRPr lang="fr-FR" noProof="0"/>
          </a:p>
          <a:p>
            <a:endParaRPr lang="fr-FR" noProof="0"/>
          </a:p>
        </p:txBody>
      </p:sp>
      <p:pic>
        <p:nvPicPr>
          <p:cNvPr id="3" name="Image 2" descr="Une image contenant violet, Lilas, Caractère coloré, violette&#10;&#10;Le contenu généré par l’IA peut être incorrect.">
            <a:extLst>
              <a:ext uri="{FF2B5EF4-FFF2-40B4-BE49-F238E27FC236}">
                <a16:creationId xmlns:a16="http://schemas.microsoft.com/office/drawing/2014/main" id="{81F77530-74EF-BFC9-D10B-5B6F939A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2" y="1357032"/>
            <a:ext cx="4591050" cy="3090583"/>
          </a:xfrm>
          <a:prstGeom prst="rect">
            <a:avLst/>
          </a:prstGeom>
        </p:spPr>
      </p:pic>
      <p:pic>
        <p:nvPicPr>
          <p:cNvPr id="9" name="Image 8" descr="Une image contenant texte, capture d’écran, Caractère coloré, violet&#10;&#10;Le contenu généré par l’IA peut être incorrect.">
            <a:extLst>
              <a:ext uri="{FF2B5EF4-FFF2-40B4-BE49-F238E27FC236}">
                <a16:creationId xmlns:a16="http://schemas.microsoft.com/office/drawing/2014/main" id="{5F0AA170-D6C7-7A9C-56FD-8773ACEDC7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02" r="227" b="-330"/>
          <a:stretch>
            <a:fillRect/>
          </a:stretch>
        </p:blipFill>
        <p:spPr>
          <a:xfrm>
            <a:off x="6373625" y="1232622"/>
            <a:ext cx="4924443" cy="3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267D-DE3F-AB0D-E85B-31809A66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EF1EB-00BE-1009-6FC0-C72A3619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avec prise en compte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8F0953-132C-06CA-6A9D-E870046B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9CF72-06BF-9734-0DD6-53D8D93A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142134-1C48-6B06-03B2-7EDC490B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12</a:t>
            </a:fld>
            <a:endParaRPr lang="fr-FR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B96E6D-5712-FEBC-91A5-BD596DE21835}"/>
              </a:ext>
            </a:extLst>
          </p:cNvPr>
          <p:cNvSpPr txBox="1">
            <a:spLocks/>
          </p:cNvSpPr>
          <p:nvPr/>
        </p:nvSpPr>
        <p:spPr>
          <a:xfrm>
            <a:off x="7595345" y="2441948"/>
            <a:ext cx="4158828" cy="15877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noProof="0">
                <a:latin typeface="Georgia"/>
              </a:rPr>
              <a:t>Popularité selon le genre :</a:t>
            </a:r>
            <a:endParaRPr lang="fr-FR" noProof="0"/>
          </a:p>
          <a:p>
            <a:pPr marL="342900" indent="-342900"/>
            <a:r>
              <a:rPr lang="fr-FR" noProof="0">
                <a:latin typeface="Georgia"/>
              </a:rPr>
              <a:t>Distribution similaire de la popularité selon les genres</a:t>
            </a:r>
          </a:p>
          <a:p>
            <a:pPr marL="342900" indent="-342900"/>
            <a:endParaRPr lang="fr-FR" noProof="0"/>
          </a:p>
          <a:p>
            <a:pPr marL="0" indent="0">
              <a:buNone/>
            </a:pPr>
            <a:r>
              <a:rPr lang="fr-FR" noProof="0">
                <a:latin typeface="Georgia"/>
              </a:rPr>
              <a:t>Peut-être pas d'influence entre le genre et la popularité ?</a:t>
            </a:r>
            <a:endParaRPr lang="fr-FR" noProof="0"/>
          </a:p>
        </p:txBody>
      </p:sp>
      <p:pic>
        <p:nvPicPr>
          <p:cNvPr id="7" name="Image 6" descr="Une image contenant diagramme, texte, Plan, ligne&#10;&#10;Le contenu généré par l’IA peut être incorrect.">
            <a:extLst>
              <a:ext uri="{FF2B5EF4-FFF2-40B4-BE49-F238E27FC236}">
                <a16:creationId xmlns:a16="http://schemas.microsoft.com/office/drawing/2014/main" id="{DFD8B49E-EABE-C03C-553E-34C1ADB1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86" y="1360394"/>
            <a:ext cx="7099487" cy="46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7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8D4-C58E-5D72-C28C-38D18AD77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AC29D-7EFD-13C5-53CC-61D009FD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avec prise en compte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FDC47-31E4-21E8-CF43-5A74D5FC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58E22-B518-0F00-9BF4-6F280575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DF016-50F0-D66A-4767-8A4780C8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13</a:t>
            </a:fld>
            <a:endParaRPr lang="fr-FR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01B64C-CFF8-1FC3-5EED-E6AB5E8F1F45}"/>
              </a:ext>
            </a:extLst>
          </p:cNvPr>
          <p:cNvSpPr txBox="1">
            <a:spLocks/>
          </p:cNvSpPr>
          <p:nvPr/>
        </p:nvSpPr>
        <p:spPr>
          <a:xfrm>
            <a:off x="7144788" y="2961827"/>
            <a:ext cx="4158828" cy="15877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noProof="0" dirty="0">
                <a:latin typeface="Georgia"/>
              </a:rPr>
              <a:t>Popularité selon la présence dans les playlists :</a:t>
            </a:r>
            <a:endParaRPr lang="fr-FR" noProof="0" dirty="0"/>
          </a:p>
          <a:p>
            <a:pPr marL="342900" indent="-342900"/>
            <a:r>
              <a:rPr lang="fr-FR" dirty="0">
                <a:latin typeface="Georgia"/>
              </a:rPr>
              <a:t>Forte présence dans les playlists =&gt; Popularité</a:t>
            </a:r>
            <a:endParaRPr lang="fr-FR" noProof="0" dirty="0"/>
          </a:p>
          <a:p>
            <a:pPr marL="0" indent="0">
              <a:buNone/>
            </a:pPr>
            <a:endParaRPr lang="fr-FR" noProof="0" dirty="0"/>
          </a:p>
          <a:p>
            <a:pPr marL="0" indent="0">
              <a:buNone/>
            </a:pPr>
            <a:endParaRPr lang="fr-FR" noProof="0" dirty="0"/>
          </a:p>
        </p:txBody>
      </p:sp>
      <p:pic>
        <p:nvPicPr>
          <p:cNvPr id="8" name="Image 7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AEA51289-1B3B-3CDD-8AA0-9498C2D2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7" y="1367117"/>
            <a:ext cx="5410194" cy="51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8769-DFDD-8128-D7E4-99C6C27E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BA5B4-B407-EA1D-CBCE-1FCB6DA5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avec prise en compte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ED05D6-BEC9-C21C-80E8-39A23386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6C1B1-3EA4-B25F-6923-C8635244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A0A86A-08F4-1E71-DB27-7F20E00C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14</a:t>
            </a:fld>
            <a:endParaRPr lang="fr-FR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7340E-F4C8-53D8-332E-7E04ED2ABDD4}"/>
              </a:ext>
            </a:extLst>
          </p:cNvPr>
          <p:cNvSpPr txBox="1">
            <a:spLocks/>
          </p:cNvSpPr>
          <p:nvPr/>
        </p:nvSpPr>
        <p:spPr>
          <a:xfrm>
            <a:off x="8827992" y="1366183"/>
            <a:ext cx="2477946" cy="243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FR" dirty="0">
                <a:latin typeface="Georgia"/>
              </a:rPr>
              <a:t>Pas de très grande influence du genre sur les variables quantitatives</a:t>
            </a:r>
            <a:endParaRPr lang="fr-FR" noProof="0" dirty="0"/>
          </a:p>
          <a:p>
            <a:pPr marL="342900" indent="-342900"/>
            <a:r>
              <a:rPr lang="fr-FR" dirty="0">
                <a:latin typeface="Georgia"/>
              </a:rPr>
              <a:t>Quelques différences malgré tout</a:t>
            </a:r>
            <a:endParaRPr lang="fr-FR" noProof="0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 descr="Une image contenant diagramme, texte&#10;&#10;Le contenu généré par l’IA peut être incorrect.">
            <a:extLst>
              <a:ext uri="{FF2B5EF4-FFF2-40B4-BE49-F238E27FC236}">
                <a16:creationId xmlns:a16="http://schemas.microsoft.com/office/drawing/2014/main" id="{654AFA27-A0AA-4649-A57D-AD1053FD3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5" y="1120588"/>
            <a:ext cx="8236324" cy="54908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254086-5B08-692A-87BB-613E04C17432}"/>
              </a:ext>
            </a:extLst>
          </p:cNvPr>
          <p:cNvSpPr/>
          <p:nvPr/>
        </p:nvSpPr>
        <p:spPr>
          <a:xfrm>
            <a:off x="8794921" y="3970431"/>
            <a:ext cx="2508516" cy="2070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EE0F5-E175-97DE-DD3B-7B020466C742}"/>
              </a:ext>
            </a:extLst>
          </p:cNvPr>
          <p:cNvSpPr txBox="1"/>
          <p:nvPr/>
        </p:nvSpPr>
        <p:spPr>
          <a:xfrm>
            <a:off x="8852970" y="3989909"/>
            <a:ext cx="2392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100" dirty="0">
                <a:latin typeface="Georgia"/>
              </a:rPr>
              <a:t>Est-il possible de caractériser les musiques en fonction des données quantitatives ?</a:t>
            </a:r>
            <a:endParaRPr lang="fr-FR" sz="2100" noProof="0" dirty="0"/>
          </a:p>
        </p:txBody>
      </p:sp>
    </p:spTree>
    <p:extLst>
      <p:ext uri="{BB962C8B-B14F-4D97-AF65-F5344CB8AC3E}">
        <p14:creationId xmlns:p14="http://schemas.microsoft.com/office/powerpoint/2010/main" val="5540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5563-F3E7-B94E-1A2F-4E6F97C3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672A-3394-EA90-B6A2-52CBFA96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232900" cy="2852737"/>
          </a:xfrm>
        </p:spPr>
        <p:txBody>
          <a:bodyPr/>
          <a:lstStyle/>
          <a:p>
            <a:r>
              <a:rPr lang="fr-FR" noProof="0"/>
              <a:t>Réduction de dimension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8935C-2FDF-91D1-474E-6C1A597E3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95933C-CF06-7F85-CEB7-D03C3809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2DFBE0-B5F4-3060-68EB-9E91FA05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9A3B8F-9289-02AB-1282-772BF34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6982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D70A-DBF8-9AD1-18CC-E187AE3F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>
                <a:ea typeface="+mj-lt"/>
                <a:cs typeface="+mj-lt"/>
              </a:rPr>
              <a:t>ACP (Analyse en Composantes Principales)</a:t>
            </a:r>
            <a:r>
              <a:rPr lang="fr-FR" b="0" noProof="0" dirty="0">
                <a:ea typeface="+mj-lt"/>
                <a:cs typeface="+mj-lt"/>
              </a:rPr>
              <a:t> </a:t>
            </a:r>
            <a:endParaRPr lang="fr-FR" noProof="0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510B9-1244-4457-CBF8-C7C4A28A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89A49-A53A-ED0D-DCD4-834846DE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97E06-494D-AEAD-76FD-A64B4FFD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16</a:t>
            </a:fld>
            <a:endParaRPr lang="fr-FR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16EFDD-BD37-02AE-0864-D12489AA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424" y="1785294"/>
            <a:ext cx="9599152" cy="3983028"/>
          </a:xfrm>
        </p:spPr>
      </p:pic>
    </p:spTree>
    <p:extLst>
      <p:ext uri="{BB962C8B-B14F-4D97-AF65-F5344CB8AC3E}">
        <p14:creationId xmlns:p14="http://schemas.microsoft.com/office/powerpoint/2010/main" val="427017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95EB-7A65-4D94-8E96-6D7EEF30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ACP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2815FF-4AB3-59D5-2C67-A8291908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21" y="1636789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FAC3-C88E-05B6-F916-AAD8FA8B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65E4-0E06-CDF3-BB67-E5A7B2F3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F7EC-8B20-217A-146C-6AADF9B6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17</a:t>
            </a:fld>
            <a:endParaRPr lang="fr-F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22E8D-4769-63F7-793F-3D5F260A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58" y="271189"/>
            <a:ext cx="3202081" cy="320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9BDF4B-3BD5-3611-6E4D-7FD222FA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05" y="271189"/>
            <a:ext cx="3202081" cy="3202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F055B-9F9D-C80B-DD16-E1CA0CDE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AF4A-83BF-44A1-8FF9-E76521AC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D2E4-D2DA-E657-C3E0-259B0FCB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ACP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AECAF1-FDEB-13B1-71D4-AFC4AF37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43221" y="1636789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64D8-47A0-4748-BA89-16794647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513BE-46FE-B004-66DC-3E22C5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15D70-92EF-BB69-5CC0-7A21F7EB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18</a:t>
            </a:fld>
            <a:endParaRPr lang="fr-F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613EF-6971-2CD9-8D81-7BD4DDA2D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4558" y="271189"/>
            <a:ext cx="3202081" cy="320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75C97-DE68-A854-7792-19BE77EC7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9205" y="271189"/>
            <a:ext cx="3202081" cy="3202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3BD04F-B053-5B16-85DE-C65B32DA1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761E41-7DC1-083E-667F-49F3B68BC638}"/>
              </a:ext>
            </a:extLst>
          </p:cNvPr>
          <p:cNvCxnSpPr>
            <a:cxnSpLocks/>
          </p:cNvCxnSpPr>
          <p:nvPr/>
        </p:nvCxnSpPr>
        <p:spPr>
          <a:xfrm>
            <a:off x="1710812" y="1234071"/>
            <a:ext cx="0" cy="36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1FC873-DAE1-A2F9-91CF-F886AE6CBF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  <p:pic>
        <p:nvPicPr>
          <p:cNvPr id="3" name="audio-american-idiot">
            <a:hlinkClick r:id="" action="ppaction://media"/>
            <a:extLst>
              <a:ext uri="{FF2B5EF4-FFF2-40B4-BE49-F238E27FC236}">
                <a16:creationId xmlns:a16="http://schemas.microsoft.com/office/drawing/2014/main" id="{27BC33E1-AA35-3378-E9E7-0C7F968DF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4856" y="6122860"/>
            <a:ext cx="487363" cy="487363"/>
          </a:xfrm>
          <a:prstGeom prst="rect">
            <a:avLst/>
          </a:prstGeom>
        </p:spPr>
      </p:pic>
      <p:pic>
        <p:nvPicPr>
          <p:cNvPr id="9" name="this is how we do it">
            <a:hlinkClick r:id="" action="ppaction://media"/>
            <a:extLst>
              <a:ext uri="{FF2B5EF4-FFF2-40B4-BE49-F238E27FC236}">
                <a16:creationId xmlns:a16="http://schemas.microsoft.com/office/drawing/2014/main" id="{64481F5B-1189-7647-690B-82F93F77BF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200"/>
                </p14:media>
              </p:ext>
            </p:extLst>
          </p:nvPr>
        </p:nvPicPr>
        <p:blipFill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0656" y="6135052"/>
            <a:ext cx="487363" cy="487363"/>
          </a:xfrm>
          <a:prstGeom prst="rect">
            <a:avLst/>
          </a:prstGeom>
        </p:spPr>
      </p:pic>
      <p:pic>
        <p:nvPicPr>
          <p:cNvPr id="11" name="Peaceful-forest">
            <a:hlinkClick r:id="" action="ppaction://media"/>
            <a:extLst>
              <a:ext uri="{FF2B5EF4-FFF2-40B4-BE49-F238E27FC236}">
                <a16:creationId xmlns:a16="http://schemas.microsoft.com/office/drawing/2014/main" id="{A9ABDB11-DF0E-B479-9FE6-7765D89AAD9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"/>
                </p14:media>
              </p:ext>
            </p:extLst>
          </p:nvPr>
        </p:nvPicPr>
        <p:blipFill>
          <a:blip r:embed="rId15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130137" y="61228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378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2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2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992DE-972D-0AA4-90BA-232BD7B1B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4C55-FE3E-DD90-6408-3823EA6A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ACP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08B8F5-A531-C49D-38EE-328F141D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43221" y="1636789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196B-3171-C37D-5076-34B22A249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3F73-59D0-CD25-4593-41724C54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DBA6-D71E-9606-FFC8-1A672BF3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19</a:t>
            </a:fld>
            <a:endParaRPr lang="fr-F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74A84-D719-A974-A0AA-35633E4FB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4558" y="271189"/>
            <a:ext cx="3202081" cy="320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2DAE6-E022-8280-A701-3BC4695C4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9205" y="271189"/>
            <a:ext cx="3202081" cy="3202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9FBAB1-7CBF-D1FE-26DE-540A949F6B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E87EA5-8A45-1BCC-9837-78E22008D83E}"/>
              </a:ext>
            </a:extLst>
          </p:cNvPr>
          <p:cNvCxnSpPr>
            <a:cxnSpLocks/>
          </p:cNvCxnSpPr>
          <p:nvPr/>
        </p:nvCxnSpPr>
        <p:spPr>
          <a:xfrm>
            <a:off x="1710812" y="1234071"/>
            <a:ext cx="0" cy="36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CB7C0DD-8863-575D-DFBE-A7F4C9D388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C7E8D2-7B6D-767A-5CC7-C12518A5FFA8}"/>
              </a:ext>
            </a:extLst>
          </p:cNvPr>
          <p:cNvCxnSpPr>
            <a:cxnSpLocks/>
          </p:cNvCxnSpPr>
          <p:nvPr/>
        </p:nvCxnSpPr>
        <p:spPr>
          <a:xfrm>
            <a:off x="2063359" y="1234071"/>
            <a:ext cx="0" cy="36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1D76336-3634-7B73-8471-5FC83E999C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9204" y="271188"/>
            <a:ext cx="3202081" cy="3202081"/>
          </a:xfrm>
          <a:prstGeom prst="rect">
            <a:avLst/>
          </a:prstGeom>
        </p:spPr>
      </p:pic>
      <p:pic>
        <p:nvPicPr>
          <p:cNvPr id="3" name="ACP-2-neg">
            <a:hlinkClick r:id="" action="ppaction://media"/>
            <a:extLst>
              <a:ext uri="{FF2B5EF4-FFF2-40B4-BE49-F238E27FC236}">
                <a16:creationId xmlns:a16="http://schemas.microsoft.com/office/drawing/2014/main" id="{41BD2682-C38B-00EF-A27B-5752D49A1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71174" y="6135052"/>
            <a:ext cx="487363" cy="487363"/>
          </a:xfrm>
          <a:prstGeom prst="rect">
            <a:avLst/>
          </a:prstGeom>
        </p:spPr>
      </p:pic>
      <p:pic>
        <p:nvPicPr>
          <p:cNvPr id="13" name="ACP-2-plus">
            <a:hlinkClick r:id="" action="ppaction://media"/>
            <a:extLst>
              <a:ext uri="{FF2B5EF4-FFF2-40B4-BE49-F238E27FC236}">
                <a16:creationId xmlns:a16="http://schemas.microsoft.com/office/drawing/2014/main" id="{5040B630-4704-EAC9-D15C-C5BD4628E1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/>
                </p14:media>
              </p:ext>
            </p:extLst>
          </p:nvPr>
        </p:nvPicPr>
        <p:blipFill>
          <a:blip r:embed="rId1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57425" y="6135052"/>
            <a:ext cx="487363" cy="487363"/>
          </a:xfrm>
          <a:prstGeom prst="rect">
            <a:avLst/>
          </a:prstGeom>
        </p:spPr>
      </p:pic>
      <p:pic>
        <p:nvPicPr>
          <p:cNvPr id="15" name="ACP-2-dababy">
            <a:hlinkClick r:id="" action="ppaction://media"/>
            <a:extLst>
              <a:ext uri="{FF2B5EF4-FFF2-40B4-BE49-F238E27FC236}">
                <a16:creationId xmlns:a16="http://schemas.microsoft.com/office/drawing/2014/main" id="{00FFA526-D014-9681-30F4-DB260DB687E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"/>
                </p14:media>
              </p:ext>
            </p:extLst>
          </p:nvPr>
        </p:nvPicPr>
        <p:blipFill>
          <a:blip r:embed="rId1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56401" y="61350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1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47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11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B0D9B-AB95-175E-85CE-000C1027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FA5E99-E2C9-B624-C72F-37B449FD4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noProof="0" dirty="0"/>
              <a:t>Objectif du projet</a:t>
            </a:r>
            <a:r>
              <a:rPr lang="fr-FR" noProof="0" dirty="0"/>
              <a:t> : Etudier jeu de données </a:t>
            </a:r>
            <a:r>
              <a:rPr lang="fr-FR" i="1" noProof="0" dirty="0"/>
              <a:t>30 000 Spotify </a:t>
            </a:r>
            <a:r>
              <a:rPr lang="fr-FR" i="1" noProof="0" dirty="0" err="1"/>
              <a:t>Songs</a:t>
            </a:r>
            <a:r>
              <a:rPr lang="fr-FR" noProof="0" dirty="0"/>
              <a:t> – </a:t>
            </a:r>
            <a:r>
              <a:rPr lang="fr-FR" noProof="0" dirty="0" err="1"/>
              <a:t>kaggle</a:t>
            </a:r>
            <a:endParaRPr lang="fr-FR" noProof="0" dirty="0"/>
          </a:p>
          <a:p>
            <a:endParaRPr lang="fr-FR" noProof="0" dirty="0"/>
          </a:p>
          <a:p>
            <a:r>
              <a:rPr lang="fr-FR" noProof="0" dirty="0"/>
              <a:t>Objectifs de notre étude : </a:t>
            </a:r>
          </a:p>
          <a:p>
            <a:pPr lvl="1"/>
            <a:r>
              <a:rPr lang="fr-FR" noProof="0" dirty="0"/>
              <a:t>Comment </a:t>
            </a:r>
            <a:r>
              <a:rPr lang="fr-FR" dirty="0"/>
              <a:t>est-ce que les variables sont corrélées entre-elles ?</a:t>
            </a:r>
          </a:p>
          <a:p>
            <a:pPr lvl="1"/>
            <a:r>
              <a:rPr lang="fr-FR" noProof="0" dirty="0"/>
              <a:t>Quels </a:t>
            </a:r>
            <a:r>
              <a:rPr lang="fr-FR" noProof="0" dirty="0" err="1"/>
              <a:t>pr</a:t>
            </a:r>
            <a:r>
              <a:rPr lang="fr-FR" dirty="0" err="1"/>
              <a:t>ofils</a:t>
            </a:r>
            <a:r>
              <a:rPr lang="fr-FR" dirty="0"/>
              <a:t> musicaux pouvons-nous faire ressortir ? Sont-ils comparables aux genres existants ?</a:t>
            </a:r>
          </a:p>
          <a:p>
            <a:pPr lvl="1"/>
            <a:r>
              <a:rPr lang="fr-FR" dirty="0"/>
              <a:t>Pouvons-nous créer un algorithme de recommandation ?</a:t>
            </a:r>
          </a:p>
          <a:p>
            <a:pPr lvl="1"/>
            <a:endParaRPr lang="fr-FR" dirty="0"/>
          </a:p>
          <a:p>
            <a:pPr lvl="1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C14C4-A7FA-3336-F63D-19AC444C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A83946-8C6E-FB73-7C04-48C8CC2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3EB07E-01D8-31A6-62B9-87B72100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95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EA01-B1DF-4774-EA4B-AC48959F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F33A-C1ED-01B1-7EE6-9CA91DA5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ACP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D10EC6-B9CE-11A5-2034-423534643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43221" y="1636789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9F20A-7508-6B99-764D-B48DC86E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E67BA-A88E-BCF2-373B-BB093235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4F45-196B-2260-B88B-D9FD17AF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20</a:t>
            </a:fld>
            <a:endParaRPr lang="fr-F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25469-3526-33EC-99C6-8E8B951D6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558" y="271189"/>
            <a:ext cx="3202081" cy="320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28940-8240-373B-51C1-17553DA7D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9205" y="271189"/>
            <a:ext cx="3202081" cy="3202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844CF3-FC1C-38AF-CFEF-3A5CEF5B3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7278" y="3296890"/>
            <a:ext cx="3202081" cy="32020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AEBBA-447B-12E8-7605-640AB7ABD279}"/>
              </a:ext>
            </a:extLst>
          </p:cNvPr>
          <p:cNvCxnSpPr>
            <a:cxnSpLocks/>
          </p:cNvCxnSpPr>
          <p:nvPr/>
        </p:nvCxnSpPr>
        <p:spPr>
          <a:xfrm>
            <a:off x="2408902" y="1234071"/>
            <a:ext cx="0" cy="36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FCE55-27C0-E99D-2CA5-EA0C63625DF2}"/>
              </a:ext>
            </a:extLst>
          </p:cNvPr>
          <p:cNvCxnSpPr>
            <a:cxnSpLocks/>
          </p:cNvCxnSpPr>
          <p:nvPr/>
        </p:nvCxnSpPr>
        <p:spPr>
          <a:xfrm>
            <a:off x="2063359" y="1234071"/>
            <a:ext cx="0" cy="36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5BD27A1-7D4C-9D73-63A6-42ACBEC56B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9204" y="271188"/>
            <a:ext cx="3202081" cy="3202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5CC68-086E-75AD-AF54-E563D1F4B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559" y="271187"/>
            <a:ext cx="3202081" cy="3202081"/>
          </a:xfrm>
          <a:prstGeom prst="rect">
            <a:avLst/>
          </a:prstGeom>
        </p:spPr>
      </p:pic>
      <p:pic>
        <p:nvPicPr>
          <p:cNvPr id="13" name="ACP3-moins">
            <a:hlinkClick r:id="" action="ppaction://media"/>
            <a:extLst>
              <a:ext uri="{FF2B5EF4-FFF2-40B4-BE49-F238E27FC236}">
                <a16:creationId xmlns:a16="http://schemas.microsoft.com/office/drawing/2014/main" id="{70A2FF0F-52CB-EB7A-8319-AB5A421FD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14856" y="6133602"/>
            <a:ext cx="487363" cy="487363"/>
          </a:xfrm>
          <a:prstGeom prst="rect">
            <a:avLst/>
          </a:prstGeom>
        </p:spPr>
      </p:pic>
      <p:pic>
        <p:nvPicPr>
          <p:cNvPr id="15" name="ACP3-plus-edm">
            <a:hlinkClick r:id="" action="ppaction://media"/>
            <a:extLst>
              <a:ext uri="{FF2B5EF4-FFF2-40B4-BE49-F238E27FC236}">
                <a16:creationId xmlns:a16="http://schemas.microsoft.com/office/drawing/2014/main" id="{037B0B87-3639-517F-84D0-820D497B7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/>
                </p14:media>
              </p:ext>
            </p:extLst>
          </p:nvPr>
        </p:nvPicPr>
        <p:blipFill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96673" y="6138100"/>
            <a:ext cx="487363" cy="487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8DAA92-2F82-D37E-1093-5DFA28D7C346}"/>
              </a:ext>
            </a:extLst>
          </p:cNvPr>
          <p:cNvSpPr txBox="1"/>
          <p:nvPr/>
        </p:nvSpPr>
        <p:spPr>
          <a:xfrm>
            <a:off x="1514856" y="6610223"/>
            <a:ext cx="630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>
                <a:latin typeface="Times New Roman" panose="02020603050405020304" pitchFamily="18" charset="0"/>
                <a:cs typeface="Times New Roman" panose="02020603050405020304" pitchFamily="18" charset="0"/>
              </a:rPr>
              <a:t>38’’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B5CED-3ADE-F0E8-A6A3-89F4D051BDC6}"/>
              </a:ext>
            </a:extLst>
          </p:cNvPr>
          <p:cNvSpPr txBox="1"/>
          <p:nvPr/>
        </p:nvSpPr>
        <p:spPr>
          <a:xfrm>
            <a:off x="2596673" y="6610223"/>
            <a:ext cx="630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>
                <a:latin typeface="Times New Roman" panose="02020603050405020304" pitchFamily="18" charset="0"/>
                <a:cs typeface="Times New Roman" panose="02020603050405020304" pitchFamily="18" charset="0"/>
              </a:rPr>
              <a:t>8’30</a:t>
            </a:r>
          </a:p>
        </p:txBody>
      </p:sp>
    </p:spTree>
    <p:extLst>
      <p:ext uri="{BB962C8B-B14F-4D97-AF65-F5344CB8AC3E}">
        <p14:creationId xmlns:p14="http://schemas.microsoft.com/office/powerpoint/2010/main" val="17029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1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8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80564-4ECD-AC84-849E-4AF66D2F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F0F-EA5D-0B13-4CCF-925EF12F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fr-FR" noProof="0">
                <a:ea typeface="+mj-lt"/>
                <a:cs typeface="+mj-lt"/>
              </a:rPr>
              <a:t>MCA (Analyse en Correspondances Multiples)</a:t>
            </a:r>
            <a:r>
              <a:rPr lang="fr-FR" b="0" noProof="0">
                <a:ea typeface="+mj-lt"/>
                <a:cs typeface="+mj-lt"/>
              </a:rPr>
              <a:t> : Exploration des relations entre variables qualitatives.</a:t>
            </a:r>
            <a:endParaRPr lang="fr-FR" noProof="0">
              <a:ea typeface="+mj-lt"/>
              <a:cs typeface="+mj-lt"/>
            </a:endParaRPr>
          </a:p>
          <a:p>
            <a:pPr marL="457200" indent="-457200">
              <a:buFont typeface="Arial"/>
              <a:buChar char="•"/>
            </a:pPr>
            <a:endParaRPr lang="fr-FR" b="0" noProof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6423-536E-631D-1215-B215D93C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3086-D4F1-D07E-9280-4818E474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A15E8-4048-631E-2E7B-C236A5DC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21</a:t>
            </a:fld>
            <a:endParaRPr lang="fr-FR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EB2E68-DC0A-12B3-0213-4C7B2B48F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664" y="1825625"/>
            <a:ext cx="5447434" cy="4351338"/>
          </a:xfrm>
        </p:spPr>
      </p:pic>
    </p:spTree>
    <p:extLst>
      <p:ext uri="{BB962C8B-B14F-4D97-AF65-F5344CB8AC3E}">
        <p14:creationId xmlns:p14="http://schemas.microsoft.com/office/powerpoint/2010/main" val="66611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948C1-3F0E-118B-8BB0-E2536EC05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361" y="265205"/>
            <a:ext cx="7757278" cy="62215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4DF5-528C-2B77-C71B-B00E4C15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1A3E-A9C6-7133-F19C-7F46D250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716F0-7ED0-0D63-5036-63A56021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97919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F55AE-F578-5675-29DA-36329460A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32E4-F8B4-C931-8CD1-68BC932F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fr-FR" noProof="0">
                <a:ea typeface="+mj-lt"/>
                <a:cs typeface="+mj-lt"/>
              </a:rPr>
              <a:t>MDS et t-SNE</a:t>
            </a:r>
            <a:r>
              <a:rPr lang="fr-FR" b="0" noProof="0">
                <a:ea typeface="+mj-lt"/>
                <a:cs typeface="+mj-lt"/>
              </a:rPr>
              <a:t> : Comparaison des approches linéaires et non linéaires pour visualiser les données.</a:t>
            </a:r>
            <a:endParaRPr lang="fr-FR" noProof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endParaRPr lang="fr-FR" b="0" noProof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115BF-21AD-0D89-C870-D8498279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0A4D4-5242-DFF7-AB39-D6F9C44E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F96E1-9AF2-5532-E58F-499B2F2E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23</a:t>
            </a:fld>
            <a:endParaRPr lang="fr-FR" noProof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A558AA0-3DF2-3307-FCFD-E46E2991C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763" y="2276687"/>
            <a:ext cx="10409237" cy="3449214"/>
          </a:xfrm>
        </p:spPr>
      </p:pic>
    </p:spTree>
    <p:extLst>
      <p:ext uri="{BB962C8B-B14F-4D97-AF65-F5344CB8AC3E}">
        <p14:creationId xmlns:p14="http://schemas.microsoft.com/office/powerpoint/2010/main" val="3018461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09A8-08BD-217B-7D28-AACC8B73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890" y="2267982"/>
            <a:ext cx="2743200" cy="1920783"/>
          </a:xfrm>
        </p:spPr>
        <p:txBody>
          <a:bodyPr>
            <a:normAutofit/>
          </a:bodyPr>
          <a:lstStyle/>
          <a:p>
            <a:r>
              <a:rPr lang="fr-FR" noProof="0"/>
              <a:t>MDS et les valeurs quantitatives du </a:t>
            </a:r>
            <a:r>
              <a:rPr lang="fr-FR" noProof="0" err="1"/>
              <a:t>Dataset</a:t>
            </a:r>
            <a:endParaRPr lang="fr-FR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F033EA-A7D8-F8D8-9FE3-4E19F35C2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239" y="262456"/>
            <a:ext cx="5928851" cy="59318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1D326-6BB1-114F-8D30-08AFBF7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EA081-D93A-6145-A8AF-ADA8A77B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71E9-C1A9-B2C2-C015-60943072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956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699F-E405-125D-760A-54675D36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C301-D665-A7AC-79A5-EA89AC6E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890" y="2267982"/>
            <a:ext cx="2743200" cy="1920783"/>
          </a:xfrm>
        </p:spPr>
        <p:txBody>
          <a:bodyPr>
            <a:normAutofit/>
          </a:bodyPr>
          <a:lstStyle/>
          <a:p>
            <a:r>
              <a:rPr lang="fr-FR" noProof="0"/>
              <a:t>t-SNE et les valeurs quantitatives du </a:t>
            </a:r>
            <a:r>
              <a:rPr lang="fr-FR" noProof="0" err="1"/>
              <a:t>Dataset</a:t>
            </a:r>
            <a:endParaRPr lang="fr-FR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34A4EC-7295-9C4F-A0FF-31796619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239" y="262456"/>
            <a:ext cx="5928851" cy="59318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AD7EB-E659-3D30-B1C9-E22C2372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E0BAD-820E-DF33-9F5D-25A61088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5C072-F1A1-4A86-406E-2E6D780B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25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7AC11-96E3-39D2-AFEE-694DC096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9" y="262456"/>
            <a:ext cx="5928850" cy="59348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4CE6C4C-9B9A-AB39-8F6D-9D908AA61DEE}"/>
              </a:ext>
            </a:extLst>
          </p:cNvPr>
          <p:cNvSpPr/>
          <p:nvPr/>
        </p:nvSpPr>
        <p:spPr>
          <a:xfrm>
            <a:off x="1271189" y="4188765"/>
            <a:ext cx="313772" cy="38323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1FAAC-D0EC-E260-FF5B-EBB0F05D5ABB}"/>
              </a:ext>
            </a:extLst>
          </p:cNvPr>
          <p:cNvSpPr/>
          <p:nvPr/>
        </p:nvSpPr>
        <p:spPr>
          <a:xfrm>
            <a:off x="1076879" y="3659167"/>
            <a:ext cx="271862" cy="383235"/>
          </a:xfrm>
          <a:prstGeom prst="ellips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4DF38E-0F26-453A-2DEA-2F0A948822F1}"/>
              </a:ext>
            </a:extLst>
          </p:cNvPr>
          <p:cNvSpPr/>
          <p:nvPr/>
        </p:nvSpPr>
        <p:spPr>
          <a:xfrm>
            <a:off x="5065949" y="660730"/>
            <a:ext cx="271862" cy="383235"/>
          </a:xfrm>
          <a:prstGeom prst="ellips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5C1D3-FB99-8D9C-5359-E893B618E419}"/>
              </a:ext>
            </a:extLst>
          </p:cNvPr>
          <p:cNvSpPr/>
          <p:nvPr/>
        </p:nvSpPr>
        <p:spPr>
          <a:xfrm>
            <a:off x="5065949" y="2196127"/>
            <a:ext cx="271862" cy="383235"/>
          </a:xfrm>
          <a:prstGeom prst="ellips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AD5EE7-A25B-0D80-D94F-3943865CDA8A}"/>
              </a:ext>
            </a:extLst>
          </p:cNvPr>
          <p:cNvSpPr/>
          <p:nvPr/>
        </p:nvSpPr>
        <p:spPr>
          <a:xfrm>
            <a:off x="1072394" y="2214051"/>
            <a:ext cx="271862" cy="383235"/>
          </a:xfrm>
          <a:prstGeom prst="ellips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D2C63D-73E9-B6CC-25EE-C984B0689787}"/>
              </a:ext>
            </a:extLst>
          </p:cNvPr>
          <p:cNvSpPr/>
          <p:nvPr/>
        </p:nvSpPr>
        <p:spPr>
          <a:xfrm>
            <a:off x="1271189" y="2726174"/>
            <a:ext cx="313772" cy="38323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7B1EFD-2C72-2328-8F48-34926C3FDE8E}"/>
              </a:ext>
            </a:extLst>
          </p:cNvPr>
          <p:cNvSpPr/>
          <p:nvPr/>
        </p:nvSpPr>
        <p:spPr>
          <a:xfrm>
            <a:off x="5286929" y="2726174"/>
            <a:ext cx="313772" cy="38323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FFA06D-7D99-89E8-C2B7-2651683A1EF2}"/>
              </a:ext>
            </a:extLst>
          </p:cNvPr>
          <p:cNvSpPr/>
          <p:nvPr/>
        </p:nvSpPr>
        <p:spPr>
          <a:xfrm>
            <a:off x="5286929" y="1236810"/>
            <a:ext cx="313772" cy="38323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20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4CFD-42DA-FE44-7D82-C9AAE076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6F108-C0E3-3909-587E-851F789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232900" cy="2852737"/>
          </a:xfrm>
        </p:spPr>
        <p:txBody>
          <a:bodyPr/>
          <a:lstStyle/>
          <a:p>
            <a:r>
              <a:rPr lang="fr-FR" noProof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02E8D9-D059-8618-EF66-BF804A911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 err="1"/>
              <a:t>Kmeans</a:t>
            </a:r>
            <a:endParaRPr lang="fr-FR" noProof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/>
              <a:t>GMM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/>
              <a:t>CAH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AA823-9CF8-9247-6CBA-CF04B532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64569A-CB58-EF8C-EEC7-4CD2E011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AEE5A-7A61-778C-E8F9-F3E104E9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4598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E9569-2C63-75B7-4804-AD5474EE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Quelle Méthode de Clustering Choisir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5ADF50-2A60-4410-B351-F87459EB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19CB49-778B-7AC3-E471-DED44C98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1F975C-BBA8-57E3-B938-9E056E5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A9FAAA-DA81-5946-1E25-549C9DAB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78" t="108" r="28416" b="-108"/>
          <a:stretch/>
        </p:blipFill>
        <p:spPr>
          <a:xfrm>
            <a:off x="655223" y="1363672"/>
            <a:ext cx="10881553" cy="34265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3460F6-E987-638D-337B-57B01854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849" t="26316" r="-92" b="47773"/>
          <a:stretch>
            <a:fillRect/>
          </a:stretch>
        </p:blipFill>
        <p:spPr>
          <a:xfrm>
            <a:off x="894522" y="5170329"/>
            <a:ext cx="4664816" cy="98678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7C1CB9B-C718-E195-6DAB-622745C1D359}"/>
              </a:ext>
            </a:extLst>
          </p:cNvPr>
          <p:cNvSpPr/>
          <p:nvPr/>
        </p:nvSpPr>
        <p:spPr>
          <a:xfrm>
            <a:off x="6276473" y="5494328"/>
            <a:ext cx="103872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9B236A-403B-3208-85F2-38CFEB1AEBA3}"/>
              </a:ext>
            </a:extLst>
          </p:cNvPr>
          <p:cNvSpPr txBox="1"/>
          <p:nvPr/>
        </p:nvSpPr>
        <p:spPr>
          <a:xfrm>
            <a:off x="7671387" y="5494328"/>
            <a:ext cx="29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Georgia" panose="02040502050405020303" pitchFamily="18" charset="0"/>
              </a:rPr>
              <a:t>Analyse sur les </a:t>
            </a:r>
            <a:r>
              <a:rPr lang="fr-FR" err="1">
                <a:latin typeface="Georgia" panose="02040502050405020303" pitchFamily="18" charset="0"/>
              </a:rPr>
              <a:t>Kmeans</a:t>
            </a:r>
            <a:endParaRPr lang="fr-FR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319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2AC91-FC94-64E7-01AA-7CD111E5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Kmeans</a:t>
            </a:r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A3FFC4-8384-5B7A-A3DD-FF75480A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560C1-706F-13BA-4051-90F29FF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9CF300-0AFD-FFFB-9E8E-1FDEDE35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28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D8A99E-6D02-79C0-D5C1-0364B56B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6248" y="1223795"/>
            <a:ext cx="7159503" cy="46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D5D4-3272-AE3E-62DA-9782B421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942A1-B12B-B434-4B4D-D36B563E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Kmeans</a:t>
            </a:r>
            <a:r>
              <a:rPr lang="fr-FR" noProof="0"/>
              <a:t> – Pour k=5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DC033-7E15-DFDD-1F15-9FE5C520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CDFA0A-8DDD-CA19-9630-6877098C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DAA27-B2B9-C858-D406-F6514AAA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29</a:t>
            </a:fld>
            <a:endParaRPr lang="fr-FR" noProof="0"/>
          </a:p>
        </p:txBody>
      </p:sp>
      <p:pic>
        <p:nvPicPr>
          <p:cNvPr id="10" name="Image 9" descr="Une image contenant Caractère coloré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DCF85D1-B9FE-8502-361C-76D88220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1" y="1641440"/>
            <a:ext cx="10933857" cy="35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41F3-FFE9-AE2C-835E-430A2FCB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64321B-4186-2794-4E01-E12ED87E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979" y="457201"/>
            <a:ext cx="6125541" cy="620712"/>
          </a:xfrm>
        </p:spPr>
        <p:txBody>
          <a:bodyPr>
            <a:normAutofit fontScale="90000"/>
          </a:bodyPr>
          <a:lstStyle/>
          <a:p>
            <a:pPr algn="ctr"/>
            <a:r>
              <a:rPr lang="fr-FR" noProof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2E254-6944-3981-1133-344DABA6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B5F0F-86F2-C258-23E6-F30848E1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A7D08-8B23-4C22-64DA-8482DF9F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3</a:t>
            </a:fld>
            <a:endParaRPr lang="fr-FR" noProof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8CF2C7-7768-BB09-D06C-C7DA22FC521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18618816"/>
              </p:ext>
            </p:extLst>
          </p:nvPr>
        </p:nvGraphicFramePr>
        <p:xfrm>
          <a:off x="891381" y="1600581"/>
          <a:ext cx="104092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24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A5D9-9826-B474-A7C8-38A34D4B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94B3E-48E6-5599-4B57-8EECBF88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Kmeans</a:t>
            </a:r>
            <a:r>
              <a:rPr lang="fr-FR" noProof="0"/>
              <a:t> – Pour k=5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6DA9B5-B9EC-46F3-A5A5-49853C81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35A5E1-22C4-FAC9-AAB5-AD83B44F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B0C483-96F4-A01D-1A54-9451FC02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30</a:t>
            </a:fld>
            <a:endParaRPr lang="fr-FR" noProof="0"/>
          </a:p>
        </p:txBody>
      </p:sp>
      <p:pic>
        <p:nvPicPr>
          <p:cNvPr id="7" name="Image 6" descr="Une image contenant texte, capture d’écran, carré, mots croisés&#10;&#10;Le contenu généré par l’IA peut être incorrect.">
            <a:extLst>
              <a:ext uri="{FF2B5EF4-FFF2-40B4-BE49-F238E27FC236}">
                <a16:creationId xmlns:a16="http://schemas.microsoft.com/office/drawing/2014/main" id="{71C2353A-EEDC-BE33-A6B3-BEE55548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66597"/>
          <a:stretch/>
        </p:blipFill>
        <p:spPr>
          <a:xfrm>
            <a:off x="1597570" y="1849144"/>
            <a:ext cx="8996860" cy="40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CB-EA6B-7610-DAA1-65640DBD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89BAB4B-F489-18C3-7432-288872CE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54"/>
          <a:stretch/>
        </p:blipFill>
        <p:spPr>
          <a:xfrm>
            <a:off x="668049" y="2026455"/>
            <a:ext cx="5185278" cy="3853115"/>
          </a:xfrm>
          <a:prstGeom prst="rect">
            <a:avLst/>
          </a:prstGeom>
          <a:noFill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BB225BB-2BD0-CADD-A269-02A6DD4F2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2644" y="2610098"/>
            <a:ext cx="5245800" cy="4254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noProof="0" dirty="0"/>
              <a:t>Analyse croisée avec les genres et les sous-genres</a:t>
            </a:r>
          </a:p>
          <a:p>
            <a:endParaRPr lang="fr-FR" noProof="0" dirty="0"/>
          </a:p>
          <a:p>
            <a:r>
              <a:rPr lang="fr-FR" dirty="0">
                <a:latin typeface="Georgia"/>
              </a:rPr>
              <a:t>Les genres sont-ils bien représentés par les sous-genres ?</a:t>
            </a:r>
            <a:endParaRPr lang="fr-FR" dirty="0"/>
          </a:p>
          <a:p>
            <a:pPr marL="0" indent="0">
              <a:buNone/>
            </a:pP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30BD94-09BE-8C2A-7582-A9DC306E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62BE-31A3-DF11-0D77-49472838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55C913-8465-3619-0855-62E851DA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6652ED-484D-F564-0426-BA47C843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 dirty="0" err="1"/>
              <a:t>Kmeans</a:t>
            </a:r>
            <a:r>
              <a:rPr lang="fr-FR" noProof="0" dirty="0"/>
              <a:t> – Pour k=5</a:t>
            </a:r>
            <a:br>
              <a:rPr lang="fr-FR" noProof="0" dirty="0"/>
            </a:br>
            <a:r>
              <a:rPr lang="fr-FR" sz="2800" b="0" noProof="0" dirty="0"/>
              <a:t>Analyse des genres et sous-genres </a:t>
            </a:r>
            <a:r>
              <a:rPr lang="fr-FR" sz="2800" b="0" noProof="0" dirty="0" err="1"/>
              <a:t>pr</a:t>
            </a:r>
            <a:r>
              <a:rPr lang="fr-FR" sz="2800" b="0" dirty="0" err="1"/>
              <a:t>ésents</a:t>
            </a:r>
            <a:r>
              <a:rPr lang="fr-FR" sz="2800" b="0" dirty="0"/>
              <a:t> dans les clusters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E67A8-3ABB-4B99-3552-AD4B735A4444}"/>
              </a:ext>
            </a:extLst>
          </p:cNvPr>
          <p:cNvSpPr txBox="1"/>
          <p:nvPr/>
        </p:nvSpPr>
        <p:spPr>
          <a:xfrm>
            <a:off x="1714051" y="1749456"/>
            <a:ext cx="291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Répartition des genres dans les clusters</a:t>
            </a:r>
          </a:p>
        </p:txBody>
      </p:sp>
    </p:spTree>
    <p:extLst>
      <p:ext uri="{BB962C8B-B14F-4D97-AF65-F5344CB8AC3E}">
        <p14:creationId xmlns:p14="http://schemas.microsoft.com/office/powerpoint/2010/main" val="134044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ACA1E-413A-66C5-D5CF-081B8E7E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nombre, mots croisés&#10;&#10;Le contenu généré par l’IA peut être incorrect.">
            <a:extLst>
              <a:ext uri="{FF2B5EF4-FFF2-40B4-BE49-F238E27FC236}">
                <a16:creationId xmlns:a16="http://schemas.microsoft.com/office/drawing/2014/main" id="{D29D1669-F754-0CCB-077D-43216DFD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" y="2026455"/>
            <a:ext cx="5693110" cy="3572427"/>
          </a:xfrm>
          <a:prstGeom prst="rect">
            <a:avLst/>
          </a:prstGeom>
          <a:noFill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259EDD-E697-2A53-655F-4DAF719FC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Georgia"/>
              </a:rPr>
              <a:t>Cluster 0 : Sous-genres liés l'EDM (big room, pop </a:t>
            </a:r>
            <a:r>
              <a:rPr lang="fr-FR" err="1">
                <a:latin typeface="Georgia"/>
              </a:rPr>
              <a:t>edm</a:t>
            </a:r>
            <a:r>
              <a:rPr lang="fr-FR">
                <a:latin typeface="Georgia"/>
              </a:rPr>
              <a:t>) mais aussi du rock (hard rock, album rock)</a:t>
            </a:r>
            <a:endParaRPr lang="fr-FR" noProof="0"/>
          </a:p>
          <a:p>
            <a:r>
              <a:rPr lang="fr-FR">
                <a:latin typeface="Georgia"/>
              </a:rPr>
              <a:t>Cluster 1 : Sous genre R&amp;B (</a:t>
            </a:r>
            <a:r>
              <a:rPr lang="fr-FR" err="1">
                <a:latin typeface="Georgia"/>
              </a:rPr>
              <a:t>neo</a:t>
            </a:r>
            <a:r>
              <a:rPr lang="fr-FR">
                <a:latin typeface="Georgia"/>
              </a:rPr>
              <a:t> soul, </a:t>
            </a:r>
            <a:r>
              <a:rPr lang="fr-FR" err="1">
                <a:latin typeface="Georgia"/>
              </a:rPr>
              <a:t>newjack</a:t>
            </a:r>
            <a:r>
              <a:rPr lang="fr-FR">
                <a:latin typeface="Georgia"/>
              </a:rPr>
              <a:t> swing), rap (hip pop, trap)</a:t>
            </a:r>
            <a:endParaRPr lang="fr-FR"/>
          </a:p>
          <a:p>
            <a:r>
              <a:rPr lang="fr-FR">
                <a:latin typeface="Georgia"/>
              </a:rPr>
              <a:t>Cluster 2 : Pas vraiment de profil type issu des genres</a:t>
            </a:r>
            <a:endParaRPr lang="fr-FR" noProof="0"/>
          </a:p>
          <a:p>
            <a:r>
              <a:rPr lang="fr-FR">
                <a:latin typeface="Georgia"/>
              </a:rPr>
              <a:t>Cluster 3 : Sous-genre latin et pop (reggaeton, latin pop), rap (gangster rap)</a:t>
            </a:r>
            <a:endParaRPr lang="fr-FR"/>
          </a:p>
          <a:p>
            <a:r>
              <a:rPr lang="fr-FR">
                <a:latin typeface="Georgia"/>
              </a:rPr>
              <a:t>Cluster 4 : Sous genre </a:t>
            </a:r>
            <a:r>
              <a:rPr lang="fr-FR" err="1">
                <a:latin typeface="Georgia"/>
              </a:rPr>
              <a:t>edm</a:t>
            </a:r>
            <a:r>
              <a:rPr lang="fr-FR">
                <a:latin typeface="Georgia"/>
              </a:rPr>
              <a:t> style électro (</a:t>
            </a:r>
            <a:r>
              <a:rPr lang="fr-FR" err="1">
                <a:latin typeface="Georgia"/>
              </a:rPr>
              <a:t>electro</a:t>
            </a:r>
            <a:r>
              <a:rPr lang="fr-FR">
                <a:latin typeface="Georgia"/>
              </a:rPr>
              <a:t> house)</a:t>
            </a:r>
            <a:endParaRPr lang="fr-FR"/>
          </a:p>
          <a:p>
            <a:pPr marL="0" indent="0">
              <a:buNone/>
            </a:pPr>
            <a:endParaRPr lang="fr-FR"/>
          </a:p>
          <a:p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A5F99E-4C8C-F241-4E0F-436661C2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98A52C-EC76-D0A6-3E5C-1FE53ED8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F3FC73-DB6D-79B1-4B75-8DD639CE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32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1D0321-B4D9-274B-DD48-B3A5D46B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 err="1"/>
              <a:t>Kmeans</a:t>
            </a:r>
            <a:r>
              <a:rPr lang="fr-FR" noProof="0"/>
              <a:t> – Pour k=5</a:t>
            </a:r>
          </a:p>
        </p:txBody>
      </p:sp>
    </p:spTree>
    <p:extLst>
      <p:ext uri="{BB962C8B-B14F-4D97-AF65-F5344CB8AC3E}">
        <p14:creationId xmlns:p14="http://schemas.microsoft.com/office/powerpoint/2010/main" val="3562426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5B49-E22D-9F2C-CDC6-8C6694A83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1BA1C3-88E0-65DA-D068-67B417EB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EB5FA1-1029-7A92-5CE4-FFB8DC19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B346DB-A7E8-C35A-981F-5DA81DC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33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839D6-34B2-FB92-B15A-F25A7205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 err="1"/>
              <a:t>Kmeans</a:t>
            </a:r>
            <a:r>
              <a:rPr lang="fr-FR" noProof="0"/>
              <a:t> – Pour k=5</a:t>
            </a:r>
          </a:p>
        </p:txBody>
      </p:sp>
      <p:pic>
        <p:nvPicPr>
          <p:cNvPr id="10" name="Image 9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58449DF5-337D-FB81-8981-E0836E40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568" y="1016791"/>
            <a:ext cx="7322320" cy="572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4EC496-4749-B757-E044-05A35D28BD1E}"/>
              </a:ext>
            </a:extLst>
          </p:cNvPr>
          <p:cNvSpPr/>
          <p:nvPr/>
        </p:nvSpPr>
        <p:spPr>
          <a:xfrm>
            <a:off x="5065295" y="2026455"/>
            <a:ext cx="4860758" cy="24011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8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DFC05-94A3-BC16-1254-D3E9407A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761ED8-7371-AD85-EFE1-7468CA50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2E14D2-6D5D-DC5A-F14B-65F2EFE9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91DAF-1227-2FE7-2232-62C11FB4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34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0E821B-5C94-8365-5ED3-37E08C88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 err="1"/>
              <a:t>Kmeans</a:t>
            </a:r>
            <a:r>
              <a:rPr lang="fr-FR" noProof="0"/>
              <a:t> – Pour k=5</a:t>
            </a:r>
          </a:p>
        </p:txBody>
      </p:sp>
      <p:pic>
        <p:nvPicPr>
          <p:cNvPr id="10" name="Image 9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028F55C3-7EEB-504D-12A3-E4810B76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24" t="12094" r="-191" b="39745"/>
          <a:stretch/>
        </p:blipFill>
        <p:spPr>
          <a:xfrm>
            <a:off x="2156386" y="1174480"/>
            <a:ext cx="8551238" cy="49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8651-FB57-B012-9D8C-4C7686CA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BDCF1-898F-1B92-46BC-0B853C0E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232900" cy="2852737"/>
          </a:xfrm>
        </p:spPr>
        <p:txBody>
          <a:bodyPr/>
          <a:lstStyle/>
          <a:p>
            <a:r>
              <a:rPr lang="fr-FR" noProof="0"/>
              <a:t>Système de recommandation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F70A95-7AAC-375C-5133-A9FA5342B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4EE8B6-7000-E7F9-564F-B576BC51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A7DBB5-869F-2416-574B-D02F71DD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1C5900-6C6B-C8E4-F94B-D5EF7541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94299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7EBF-0259-6A87-D0A7-FFF8C4C2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5047-BCEF-268C-C6CF-92B6F8E2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452610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>
                <a:ea typeface="+mj-lt"/>
                <a:cs typeface="+mj-lt"/>
              </a:rPr>
              <a:t>NMF (Factorisation en Matrices Non-Négatives) 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FF1-7833-7846-CB8E-7F4ED1D5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F1A3-FF61-FA1F-6450-5FB65AF9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8575-1CE3-6878-2DB0-83622767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36</a:t>
            </a:fld>
            <a:endParaRPr lang="fr-FR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60CF3-D472-5BB9-22D9-7BC61F47D9DE}"/>
              </a:ext>
            </a:extLst>
          </p:cNvPr>
          <p:cNvSpPr txBox="1"/>
          <p:nvPr/>
        </p:nvSpPr>
        <p:spPr>
          <a:xfrm>
            <a:off x="646661" y="1215744"/>
            <a:ext cx="10718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noProof="0">
                <a:cs typeface="Arial"/>
              </a:rPr>
              <a:t>Décomposition de X en deux matrices W et H, ici on choisit </a:t>
            </a:r>
            <a:endParaRPr lang="fr-F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91ABC-129D-4D5A-34BB-1B8E271A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40" y="2542272"/>
            <a:ext cx="9867900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3DD28-9E2B-F641-71B8-ADEBE701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33" t="37" r="-14222" b="4841"/>
          <a:stretch>
            <a:fillRect/>
          </a:stretch>
        </p:blipFill>
        <p:spPr>
          <a:xfrm>
            <a:off x="2009525" y="2271714"/>
            <a:ext cx="2277482" cy="389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F328B-4E85-240B-CA5E-B7A2FC89F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72" y="2295023"/>
            <a:ext cx="180975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DC196A-02BB-278F-CCFC-FF40BC630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41" y="2328362"/>
            <a:ext cx="1504950" cy="276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B1F580-CFC1-234D-3D87-BE96FE21D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308" y="1245018"/>
            <a:ext cx="2302542" cy="307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1D0B1-AFE6-BA68-0BC9-0A8030F918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698" r="4651" b="4000"/>
          <a:stretch>
            <a:fillRect/>
          </a:stretch>
        </p:blipFill>
        <p:spPr>
          <a:xfrm>
            <a:off x="6859755" y="1275097"/>
            <a:ext cx="533004" cy="2468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A0DE7E-3DC4-489D-D7A2-2AB0C9026C02}"/>
              </a:ext>
            </a:extLst>
          </p:cNvPr>
          <p:cNvSpPr txBox="1"/>
          <p:nvPr/>
        </p:nvSpPr>
        <p:spPr>
          <a:xfrm>
            <a:off x="9179142" y="1184275"/>
            <a:ext cx="970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noProof="0">
                <a:cs typeface="Arial"/>
              </a:rPr>
              <a:t>avec</a:t>
            </a:r>
            <a:endParaRPr lang="fr-FR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2AAE4-F7E1-A83F-E0FB-58A7D6A4A3CF}"/>
              </a:ext>
            </a:extLst>
          </p:cNvPr>
          <p:cNvSpPr txBox="1"/>
          <p:nvPr/>
        </p:nvSpPr>
        <p:spPr>
          <a:xfrm>
            <a:off x="2010327" y="4182143"/>
            <a:ext cx="203279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noProof="0">
                <a:cs typeface="Arial"/>
              </a:rPr>
              <a:t>Chansons</a:t>
            </a:r>
          </a:p>
          <a:p>
            <a:pPr algn="ctr"/>
            <a:r>
              <a:rPr lang="fr-FR" noProof="0">
                <a:cs typeface="Arial"/>
              </a:rPr>
              <a:t>X Caractéristiques audios</a:t>
            </a:r>
          </a:p>
          <a:p>
            <a:pPr algn="ctr"/>
            <a:endParaRPr lang="fr-FR" noProof="0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5ABA6-5FDE-555E-A289-D160F7B23077}"/>
              </a:ext>
            </a:extLst>
          </p:cNvPr>
          <p:cNvSpPr txBox="1"/>
          <p:nvPr/>
        </p:nvSpPr>
        <p:spPr>
          <a:xfrm>
            <a:off x="7685221" y="4182143"/>
            <a:ext cx="3496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noProof="0">
                <a:cs typeface="Arial"/>
              </a:rPr>
              <a:t>Profils</a:t>
            </a:r>
          </a:p>
          <a:p>
            <a:pPr algn="ctr"/>
            <a:r>
              <a:rPr lang="fr-FR" noProof="0">
                <a:cs typeface="Arial"/>
              </a:rPr>
              <a:t>X</a:t>
            </a:r>
          </a:p>
          <a:p>
            <a:pPr algn="ctr"/>
            <a:r>
              <a:rPr lang="fr-FR" noProof="0">
                <a:cs typeface="Arial"/>
              </a:rPr>
              <a:t>Caractéristiques</a:t>
            </a:r>
          </a:p>
          <a:p>
            <a:pPr algn="ctr"/>
            <a:r>
              <a:rPr lang="fr-FR" noProof="0">
                <a:cs typeface="Arial"/>
              </a:rPr>
              <a:t>audios</a:t>
            </a:r>
            <a:endParaRPr lang="fr-FR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B4395-2E5A-7B6C-2914-BACD45FB79F2}"/>
              </a:ext>
            </a:extLst>
          </p:cNvPr>
          <p:cNvSpPr txBox="1"/>
          <p:nvPr/>
        </p:nvSpPr>
        <p:spPr>
          <a:xfrm>
            <a:off x="5349090" y="4182142"/>
            <a:ext cx="2453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noProof="0">
                <a:cs typeface="Arial"/>
              </a:rPr>
              <a:t>Chansons</a:t>
            </a:r>
          </a:p>
          <a:p>
            <a:pPr algn="ctr"/>
            <a:r>
              <a:rPr lang="fr-FR" noProof="0">
                <a:cs typeface="Arial"/>
              </a:rPr>
              <a:t>X</a:t>
            </a:r>
          </a:p>
          <a:p>
            <a:pPr algn="ctr"/>
            <a:r>
              <a:rPr lang="fr-FR" noProof="0">
                <a:cs typeface="Arial"/>
              </a:rPr>
              <a:t>Profils</a:t>
            </a:r>
          </a:p>
        </p:txBody>
      </p:sp>
    </p:spTree>
    <p:extLst>
      <p:ext uri="{BB962C8B-B14F-4D97-AF65-F5344CB8AC3E}">
        <p14:creationId xmlns:p14="http://schemas.microsoft.com/office/powerpoint/2010/main" val="3593719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FD4D-7D76-D0BA-65B8-BBB83B82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434B-C3BB-0720-CEB4-3705B187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4342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>
                <a:ea typeface="+mj-lt"/>
                <a:cs typeface="+mj-lt"/>
              </a:rPr>
              <a:t>NMF (Factorisation en Matrices Non-Négatives) :</a:t>
            </a:r>
            <a:endParaRPr lang="fr-FR" sz="1600" kern="1200" noProof="0">
              <a:solidFill>
                <a:schemeClr val="tx1"/>
              </a:solidFill>
              <a:latin typeface="+mj-lt"/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45CE-54DA-AF10-4B84-805963C5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F260-3A9E-70C7-9E69-3D3CA37A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5717-DAAA-DCD6-55FC-103D61D0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37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5DCCF-BDC3-0E58-5340-B3F2EF6712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2472" y="1494558"/>
            <a:ext cx="7446713" cy="4111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2B44E-960C-30CB-04A7-477DF4044F63}"/>
              </a:ext>
            </a:extLst>
          </p:cNvPr>
          <p:cNvSpPr txBox="1"/>
          <p:nvPr/>
        </p:nvSpPr>
        <p:spPr>
          <a:xfrm>
            <a:off x="184629" y="2006258"/>
            <a:ext cx="4929631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1 : Profil Énergique-Intense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EDM / Hard Rock / </a:t>
            </a:r>
            <a:r>
              <a:rPr lang="fr-FR" sz="1100" noProof="0" err="1">
                <a:solidFill>
                  <a:srgbClr val="616161"/>
                </a:solidFill>
                <a:ea typeface="+mn-lt"/>
                <a:cs typeface="+mn-lt"/>
              </a:rPr>
              <a:t>Metal</a:t>
            </a:r>
            <a:endParaRPr lang="fr-FR" sz="1100" noProof="0">
              <a:cs typeface="Arial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2 : Profil Acoustique-Chant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Folk / Acoustique / Ballades Chantées</a:t>
            </a: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3 : Profil Instrumental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Ambient / Classique / Bande-son</a:t>
            </a: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4 : Profil Émotionnel-Valence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Chansons Joyeuses / Euphorie</a:t>
            </a:r>
            <a:endParaRPr lang="fr-FR" sz="1100" noProof="0">
              <a:solidFill>
                <a:srgbClr val="616161"/>
              </a:solidFill>
              <a:cs typeface="Arial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5 :</a:t>
            </a:r>
            <a:r>
              <a:rPr lang="fr-FR" sz="1100" noProof="0">
                <a:cs typeface="Arial"/>
              </a:rPr>
              <a:t> </a:t>
            </a:r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Live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Enregistrements Live</a:t>
            </a:r>
          </a:p>
          <a:p>
            <a:endParaRPr lang="fr-FR" sz="1100" noProof="0">
              <a:solidFill>
                <a:srgbClr val="616161"/>
              </a:solidFill>
              <a:cs typeface="Arial"/>
            </a:endParaRPr>
          </a:p>
          <a:p>
            <a:endParaRPr lang="fr-FR" sz="1100" noProof="0">
              <a:solidFill>
                <a:srgbClr val="616161"/>
              </a:solidFill>
              <a:ea typeface="+mn-lt"/>
              <a:cs typeface="+mn-lt"/>
            </a:endParaRPr>
          </a:p>
          <a:p>
            <a:r>
              <a:rPr lang="fr-FR" sz="1100" b="1" noProof="0">
                <a:solidFill>
                  <a:srgbClr val="616161"/>
                </a:solidFill>
                <a:ea typeface="+mn-lt"/>
                <a:cs typeface="+mn-lt"/>
              </a:rPr>
              <a:t>Profil 6 : Profil Rap-Rythmé</a:t>
            </a:r>
            <a:r>
              <a:rPr lang="fr-FR" sz="1100" noProof="0">
                <a:solidFill>
                  <a:srgbClr val="616161"/>
                </a:solidFill>
                <a:ea typeface="+mn-lt"/>
                <a:cs typeface="+mn-lt"/>
              </a:rPr>
              <a:t> =&gt; Rap / Hip-Hop / R&amp;B Urbain</a:t>
            </a:r>
            <a:endParaRPr lang="fr-FR" sz="1100" noProof="0">
              <a:cs typeface="Arial"/>
            </a:endParaRPr>
          </a:p>
          <a:p>
            <a:endParaRPr lang="fr-FR" sz="1100" noProof="0">
              <a:cs typeface="Arial"/>
            </a:endParaRPr>
          </a:p>
        </p:txBody>
      </p:sp>
      <p:pic>
        <p:nvPicPr>
          <p:cNvPr id="3" name="Metallica-split out the bone">
            <a:hlinkClick r:id="" action="ppaction://media"/>
            <a:extLst>
              <a:ext uri="{FF2B5EF4-FFF2-40B4-BE49-F238E27FC236}">
                <a16:creationId xmlns:a16="http://schemas.microsoft.com/office/drawing/2014/main" id="{507790A8-1558-25C2-4199-F2F530011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49" y="2254802"/>
            <a:ext cx="296308" cy="296308"/>
          </a:xfrm>
          <a:prstGeom prst="rect">
            <a:avLst/>
          </a:prstGeom>
        </p:spPr>
      </p:pic>
      <p:pic>
        <p:nvPicPr>
          <p:cNvPr id="9" name="EDM-profil1">
            <a:hlinkClick r:id="" action="ppaction://media"/>
            <a:extLst>
              <a:ext uri="{FF2B5EF4-FFF2-40B4-BE49-F238E27FC236}">
                <a16:creationId xmlns:a16="http://schemas.microsoft.com/office/drawing/2014/main" id="{AFA2A383-24AC-335B-807E-9E229A6E2F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8623" y="2254802"/>
            <a:ext cx="296308" cy="296308"/>
          </a:xfrm>
          <a:prstGeom prst="rect">
            <a:avLst/>
          </a:prstGeom>
        </p:spPr>
      </p:pic>
      <p:pic>
        <p:nvPicPr>
          <p:cNvPr id="10" name="FrankOcean">
            <a:hlinkClick r:id="" action="ppaction://media"/>
            <a:extLst>
              <a:ext uri="{FF2B5EF4-FFF2-40B4-BE49-F238E27FC236}">
                <a16:creationId xmlns:a16="http://schemas.microsoft.com/office/drawing/2014/main" id="{98B73AA3-627B-851A-0AAD-B42F02615D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48" y="2741175"/>
            <a:ext cx="296309" cy="296309"/>
          </a:xfrm>
          <a:prstGeom prst="rect">
            <a:avLst/>
          </a:prstGeom>
        </p:spPr>
      </p:pic>
      <p:pic>
        <p:nvPicPr>
          <p:cNvPr id="11" name="TropicalForest">
            <a:hlinkClick r:id="" action="ppaction://media"/>
            <a:extLst>
              <a:ext uri="{FF2B5EF4-FFF2-40B4-BE49-F238E27FC236}">
                <a16:creationId xmlns:a16="http://schemas.microsoft.com/office/drawing/2014/main" id="{3E6C6254-3F7A-F4DB-8BED-CFC3997DE13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48" y="3263442"/>
            <a:ext cx="296308" cy="296308"/>
          </a:xfrm>
          <a:prstGeom prst="rect">
            <a:avLst/>
          </a:prstGeom>
        </p:spPr>
      </p:pic>
      <p:pic>
        <p:nvPicPr>
          <p:cNvPr id="12" name="profil4">
            <a:hlinkClick r:id="" action="ppaction://media"/>
            <a:extLst>
              <a:ext uri="{FF2B5EF4-FFF2-40B4-BE49-F238E27FC236}">
                <a16:creationId xmlns:a16="http://schemas.microsoft.com/office/drawing/2014/main" id="{19473B67-BCFA-1A56-0DE5-FCF7894A5F6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48" y="3773844"/>
            <a:ext cx="296309" cy="296309"/>
          </a:xfrm>
          <a:prstGeom prst="rect">
            <a:avLst/>
          </a:prstGeom>
        </p:spPr>
      </p:pic>
      <p:pic>
        <p:nvPicPr>
          <p:cNvPr id="13" name="profile5">
            <a:hlinkClick r:id="" action="ppaction://media"/>
            <a:extLst>
              <a:ext uri="{FF2B5EF4-FFF2-40B4-BE49-F238E27FC236}">
                <a16:creationId xmlns:a16="http://schemas.microsoft.com/office/drawing/2014/main" id="{9E80FDD2-DE37-4B0D-D581-174CC668E7D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50" y="4279547"/>
            <a:ext cx="296308" cy="296308"/>
          </a:xfrm>
          <a:prstGeom prst="rect">
            <a:avLst/>
          </a:prstGeom>
        </p:spPr>
      </p:pic>
      <p:pic>
        <p:nvPicPr>
          <p:cNvPr id="14" name="profil 6">
            <a:hlinkClick r:id="" action="ppaction://media"/>
            <a:extLst>
              <a:ext uri="{FF2B5EF4-FFF2-40B4-BE49-F238E27FC236}">
                <a16:creationId xmlns:a16="http://schemas.microsoft.com/office/drawing/2014/main" id="{5B422962-0405-7C6F-BD43-8D392D96E30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8347" y="4843474"/>
            <a:ext cx="296309" cy="296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96E234-0064-FCD7-F3B0-8FF899B08933}"/>
              </a:ext>
            </a:extLst>
          </p:cNvPr>
          <p:cNvSpPr txBox="1"/>
          <p:nvPr/>
        </p:nvSpPr>
        <p:spPr>
          <a:xfrm>
            <a:off x="1768623" y="5740003"/>
            <a:ext cx="216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noProof="0"/>
              <a:t>Profil 6 contient 90% des morceaux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5174B9-D373-56C5-0040-1D9AC0A0A254}"/>
              </a:ext>
            </a:extLst>
          </p:cNvPr>
          <p:cNvSpPr/>
          <p:nvPr/>
        </p:nvSpPr>
        <p:spPr>
          <a:xfrm>
            <a:off x="4167963" y="5901585"/>
            <a:ext cx="680484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072D8-6B2B-DCFB-5F29-FB67F5ABA310}"/>
              </a:ext>
            </a:extLst>
          </p:cNvPr>
          <p:cNvSpPr txBox="1"/>
          <p:nvPr/>
        </p:nvSpPr>
        <p:spPr>
          <a:xfrm>
            <a:off x="5078745" y="5902100"/>
            <a:ext cx="253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/>
              <a:t>K-</a:t>
            </a:r>
            <a:r>
              <a:rPr lang="fr-FR" noProof="0" err="1"/>
              <a:t>means</a:t>
            </a:r>
            <a:r>
              <a:rPr lang="fr-FR" noProof="0"/>
              <a:t> sur le profil 6</a:t>
            </a:r>
          </a:p>
        </p:txBody>
      </p:sp>
    </p:spTree>
    <p:extLst>
      <p:ext uri="{BB962C8B-B14F-4D97-AF65-F5344CB8AC3E}">
        <p14:creationId xmlns:p14="http://schemas.microsoft.com/office/powerpoint/2010/main" val="6126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1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19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1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414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9792316-4D82-997C-0BE9-DE85926C0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6938" y="2203358"/>
            <a:ext cx="5245100" cy="349903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1738C1-52DC-4697-477F-B46A50C08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1078"/>
            <a:ext cx="5245100" cy="39635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B816-DE49-6A4C-4256-58E1127F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FCF56-6ED2-0A25-7740-66F914F0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B5216-F1AF-6976-64D6-FB439FCB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38</a:t>
            </a:fld>
            <a:endParaRPr lang="fr-FR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ABBF57-7AC2-83BC-129B-631F4704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Kmeans</a:t>
            </a:r>
            <a:r>
              <a:rPr lang="fr-FR" noProof="0"/>
              <a:t> sur le profil 6</a:t>
            </a:r>
          </a:p>
        </p:txBody>
      </p:sp>
    </p:spTree>
    <p:extLst>
      <p:ext uri="{BB962C8B-B14F-4D97-AF65-F5344CB8AC3E}">
        <p14:creationId xmlns:p14="http://schemas.microsoft.com/office/powerpoint/2010/main" val="4152805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E12741-8A85-04AB-1817-78D72B75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322" y="2026455"/>
            <a:ext cx="5245800" cy="405394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noProof="0" dirty="0">
                <a:latin typeface="Georgia"/>
              </a:rPr>
              <a:t>🎧 Une dispersion marquée des morceaux Electro-House</a:t>
            </a:r>
          </a:p>
          <a:p>
            <a:r>
              <a:rPr lang="fr-FR" noProof="0" dirty="0">
                <a:latin typeface="Georgia"/>
              </a:rPr>
              <a:t>🎤 Clusters 0 et 3 : Des profils Rap différenciés</a:t>
            </a:r>
          </a:p>
          <a:p>
            <a:r>
              <a:rPr lang="fr-FR" noProof="0" dirty="0">
                <a:latin typeface="Georgia"/>
              </a:rPr>
              <a:t>🎶 Cluster 1 : Une dominante Pop sous un voile d’hétérogénéité</a:t>
            </a:r>
          </a:p>
          <a:p>
            <a:r>
              <a:rPr lang="fr-FR" noProof="0" dirty="0">
                <a:latin typeface="Georgia"/>
              </a:rPr>
              <a:t>🎸 Cluster 2 : Le noyau dur du Rock</a:t>
            </a:r>
          </a:p>
          <a:p>
            <a:r>
              <a:rPr lang="fr-FR" noProof="0" dirty="0">
                <a:latin typeface="Georgia"/>
              </a:rPr>
              <a:t>🌙 Cluster 5 : Des morceaux hybrides et alternatifs</a:t>
            </a:r>
          </a:p>
          <a:p>
            <a:endParaRPr lang="fr-FR" noProof="0" dirty="0"/>
          </a:p>
          <a:p>
            <a:endParaRPr lang="fr-FR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87231F-124B-D03D-1BED-348C031C22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030" y="1213891"/>
            <a:ext cx="6496970" cy="42762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8ECA-D8B4-421E-37D0-6D9C2316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26856-FFAE-CA28-3CA8-829A4F87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F56B3-AA5A-3D30-D58D-9399F995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39</a:t>
            </a:fld>
            <a:endParaRPr lang="fr-FR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7C91DB-5A4E-2115-A1CC-147AC86C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Analyse des sous-genres</a:t>
            </a:r>
          </a:p>
        </p:txBody>
      </p:sp>
    </p:spTree>
    <p:extLst>
      <p:ext uri="{BB962C8B-B14F-4D97-AF65-F5344CB8AC3E}">
        <p14:creationId xmlns:p14="http://schemas.microsoft.com/office/powerpoint/2010/main" val="398329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61C91-9D54-C50B-F930-F8B9F44A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232900" cy="2852737"/>
          </a:xfrm>
        </p:spPr>
        <p:txBody>
          <a:bodyPr/>
          <a:lstStyle/>
          <a:p>
            <a:r>
              <a:rPr lang="fr-FR" noProof="0"/>
              <a:t>Pré-</a:t>
            </a:r>
            <a:r>
              <a:rPr lang="fr-FR" noProof="0" err="1"/>
              <a:t>processing</a:t>
            </a:r>
            <a:r>
              <a:rPr lang="fr-FR" noProof="0"/>
              <a:t> et Analyse Exploratoire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10A9F2-44E7-3293-830C-DA8A9BEDA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/>
              <a:t>Pré-</a:t>
            </a:r>
            <a:r>
              <a:rPr lang="fr-FR" noProof="0" err="1"/>
              <a:t>processing</a:t>
            </a:r>
            <a:r>
              <a:rPr lang="fr-FR" noProof="0"/>
              <a:t> des données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/>
              <a:t>Analyse univariée – sans les genres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noProof="0"/>
              <a:t>Analyse multivariée – sans et avec le genre des playlists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647CBE-68FF-A8F8-19D6-49350970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60A89B-2B92-E2ED-CB6F-B54BFC4B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E2A84-AAD0-D3ED-0D7B-7E98BA5F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252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426C-F29F-EB8E-D3F7-FEF9C0D1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9824-F769-7C40-D10D-74A0D08D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0" y="700891"/>
            <a:ext cx="10429147" cy="421870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Système de recommandation</a:t>
            </a:r>
            <a:br>
              <a:rPr lang="fr-FR" noProof="0"/>
            </a:br>
            <a:br>
              <a:rPr lang="fr-FR" sz="1600" kern="1200" noProof="0">
                <a:latin typeface="+mj-lt"/>
                <a:ea typeface="+mj-lt"/>
                <a:cs typeface="+mj-lt"/>
              </a:rPr>
            </a:br>
            <a:endParaRPr lang="fr-FR" sz="1600" noProof="0">
              <a:latin typeface="+mj-lt"/>
              <a:ea typeface="+mj-lt"/>
              <a:cs typeface="+mj-lt"/>
            </a:endParaRPr>
          </a:p>
          <a:p>
            <a:endParaRPr lang="fr-FR" noProof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BA1A-3C0E-BFB8-D442-E6495382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2C83-FEA2-7C54-D7D2-1C73822F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2946-A325-779A-47E4-C176525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40</a:t>
            </a:fld>
            <a:endParaRPr lang="fr-FR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51F1-55F2-BFE7-1D3F-62004DDDCEFA}"/>
              </a:ext>
            </a:extLst>
          </p:cNvPr>
          <p:cNvSpPr txBox="1"/>
          <p:nvPr/>
        </p:nvSpPr>
        <p:spPr>
          <a:xfrm>
            <a:off x="859574" y="1494638"/>
            <a:ext cx="5637978" cy="1034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Objectif</a:t>
            </a:r>
            <a:r>
              <a:rPr lang="fr-FR" sz="1600" noProof="0">
                <a:cs typeface="Arial"/>
              </a:rPr>
              <a:t> : Recommander des chansons similaires à une playlist ou une chanson donnée.</a:t>
            </a:r>
            <a:br>
              <a:rPr lang="fr-FR" sz="1600" noProof="0">
                <a:cs typeface="Arial"/>
              </a:rPr>
            </a:br>
            <a:endParaRPr lang="fr-FR" sz="1600" noProof="0">
              <a:cs typeface="Arial"/>
            </a:endParaRPr>
          </a:p>
          <a:p>
            <a:pPr algn="l"/>
            <a:endParaRPr lang="fr-FR" noProof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6B5A1-3D8B-A435-1E5A-ED8B848D3A4D}"/>
              </a:ext>
            </a:extLst>
          </p:cNvPr>
          <p:cNvSpPr txBox="1"/>
          <p:nvPr/>
        </p:nvSpPr>
        <p:spPr>
          <a:xfrm>
            <a:off x="858023" y="2746840"/>
            <a:ext cx="58439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Méthodologie</a:t>
            </a:r>
            <a:r>
              <a:rPr lang="fr-FR" sz="1600" noProof="0">
                <a:cs typeface="Arial"/>
              </a:rPr>
              <a:t> :</a:t>
            </a:r>
            <a:br>
              <a:rPr lang="fr-FR" sz="1600" noProof="0">
                <a:cs typeface="Arial"/>
              </a:rPr>
            </a:br>
            <a:r>
              <a:rPr lang="fr-FR" sz="1600" noProof="0">
                <a:cs typeface="Arial"/>
              </a:rPr>
              <a:t>Calcul des profils moyens pour une playlist</a:t>
            </a:r>
            <a:endParaRPr lang="fr-FR" noProof="0"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noProof="0">
                <a:cs typeface="Arial"/>
              </a:rPr>
              <a:t>Utilisation de la </a:t>
            </a:r>
            <a:r>
              <a:rPr lang="fr-FR" sz="1600" noProof="0" err="1">
                <a:cs typeface="Arial"/>
              </a:rPr>
              <a:t>cosine</a:t>
            </a:r>
            <a:r>
              <a:rPr lang="fr-FR" sz="1600" noProof="0">
                <a:cs typeface="Arial"/>
              </a:rPr>
              <a:t> </a:t>
            </a:r>
            <a:r>
              <a:rPr lang="fr-FR" sz="1600" noProof="0" err="1">
                <a:cs typeface="Arial"/>
              </a:rPr>
              <a:t>similarity</a:t>
            </a:r>
            <a:r>
              <a:rPr lang="fr-FR" sz="1600" noProof="0">
                <a:cs typeface="Arial"/>
              </a:rPr>
              <a:t> pour </a:t>
            </a:r>
            <a:r>
              <a:rPr lang="fr-FR" sz="1600">
                <a:cs typeface="Arial"/>
              </a:rPr>
              <a:t>mesurer la similarité entre</a:t>
            </a:r>
            <a:r>
              <a:rPr lang="fr-FR" sz="1600" noProof="0">
                <a:cs typeface="Arial"/>
              </a:rPr>
              <a:t> profils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noProof="0">
                <a:cs typeface="Arial"/>
              </a:rPr>
              <a:t>Classement des chansons par similarité décroissante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AC529-8CCA-A4B1-2484-57DE77205707}"/>
              </a:ext>
            </a:extLst>
          </p:cNvPr>
          <p:cNvSpPr txBox="1"/>
          <p:nvPr/>
        </p:nvSpPr>
        <p:spPr>
          <a:xfrm>
            <a:off x="395004" y="4472244"/>
            <a:ext cx="81398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spcBef>
                <a:spcPct val="0"/>
              </a:spcBef>
            </a:pPr>
            <a:r>
              <a:rPr lang="fr-FR" sz="1600" b="1" noProof="0">
                <a:cs typeface="Arial"/>
              </a:rPr>
              <a:t>Exemples de recommandations :</a:t>
            </a:r>
            <a:endParaRPr lang="fr-FR" sz="1600" noProof="0">
              <a:cs typeface="Arial"/>
            </a:endParaRPr>
          </a:p>
          <a:p>
            <a:pPr lvl="1">
              <a:spcBef>
                <a:spcPct val="0"/>
              </a:spcBef>
            </a:pPr>
            <a:r>
              <a:rPr lang="fr-FR" sz="1600" noProof="0">
                <a:cs typeface="Arial"/>
              </a:rPr>
              <a:t>Recommandations pour une playlist spécifique</a:t>
            </a:r>
          </a:p>
          <a:p>
            <a:pPr lvl="1">
              <a:spcBef>
                <a:spcPct val="0"/>
              </a:spcBef>
            </a:pPr>
            <a:r>
              <a:rPr lang="fr-FR" sz="1600" noProof="0">
                <a:cs typeface="Arial"/>
              </a:rPr>
              <a:t>Recommandations basées sur une chanson</a:t>
            </a:r>
            <a:endParaRPr lang="fr-FR" noProof="0">
              <a:cs typeface="Arial" panose="020B0604020202020204"/>
            </a:endParaRPr>
          </a:p>
        </p:txBody>
      </p:sp>
      <p:pic>
        <p:nvPicPr>
          <p:cNvPr id="10" name="Graphic 9" descr="Badge Nouveau avec un remplissage uni">
            <a:extLst>
              <a:ext uri="{FF2B5EF4-FFF2-40B4-BE49-F238E27FC236}">
                <a16:creationId xmlns:a16="http://schemas.microsoft.com/office/drawing/2014/main" id="{F8578C20-A35E-69BE-B362-216165DF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2870" y="481423"/>
            <a:ext cx="914400" cy="914400"/>
          </a:xfrm>
          <a:prstGeom prst="rect">
            <a:avLst/>
          </a:prstGeom>
        </p:spPr>
      </p:pic>
      <p:pic>
        <p:nvPicPr>
          <p:cNvPr id="11" name="Graphic 10" descr="Notes de musique avec un remplissage uni">
            <a:extLst>
              <a:ext uri="{FF2B5EF4-FFF2-40B4-BE49-F238E27FC236}">
                <a16:creationId xmlns:a16="http://schemas.microsoft.com/office/drawing/2014/main" id="{4089EDEC-91C2-4325-8F41-5CA6EEABC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9384" y="8446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3CA7-C26B-D483-F197-06F01A84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3456-602F-B791-DB46-B86799E5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0" y="700891"/>
            <a:ext cx="10429147" cy="421870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Résultats</a:t>
            </a:r>
          </a:p>
          <a:p>
            <a:endParaRPr lang="fr-FR" noProof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6C0F8-0068-C245-F50B-15D35E07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A66B-B21D-C14C-FA3B-7893AC83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4202-2418-F453-26E3-08640D77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41</a:t>
            </a:fld>
            <a:endParaRPr lang="fr-FR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EBDB1-213F-C965-D89E-4B21B04B6A35}"/>
              </a:ext>
            </a:extLst>
          </p:cNvPr>
          <p:cNvSpPr txBox="1"/>
          <p:nvPr/>
        </p:nvSpPr>
        <p:spPr>
          <a:xfrm>
            <a:off x="1949820" y="1717376"/>
            <a:ext cx="2755232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Pour une playlist donnée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fr-FR" sz="1600" b="1" noProof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noProof="0">
                <a:ea typeface="+mn-lt"/>
                <a:cs typeface="+mn-lt"/>
              </a:rPr>
              <a:t>EDM House &amp; Dance </a:t>
            </a:r>
            <a:endParaRPr lang="fr-FR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F113B-EF37-B7B7-5DFE-4F94579CECB4}"/>
              </a:ext>
            </a:extLst>
          </p:cNvPr>
          <p:cNvSpPr txBox="1"/>
          <p:nvPr/>
        </p:nvSpPr>
        <p:spPr>
          <a:xfrm>
            <a:off x="1772423" y="3866747"/>
            <a:ext cx="35395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Chansons recommandées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fr-FR" sz="1600" b="1" noProof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Keep</a:t>
            </a:r>
            <a:r>
              <a:rPr lang="fr-FR" sz="1600" i="1" noProof="0">
                <a:ea typeface="+mn-lt"/>
                <a:cs typeface="+mn-lt"/>
              </a:rPr>
              <a:t> It </a:t>
            </a:r>
            <a:r>
              <a:rPr lang="fr-FR" sz="1600" i="1" noProof="0" err="1">
                <a:ea typeface="+mn-lt"/>
                <a:cs typeface="+mn-lt"/>
              </a:rPr>
              <a:t>Goin</a:t>
            </a:r>
            <a:r>
              <a:rPr lang="fr-FR" sz="1600" i="1" noProof="0">
                <a:ea typeface="+mn-lt"/>
                <a:cs typeface="+mn-lt"/>
              </a:rPr>
              <a:t>'</a:t>
            </a:r>
            <a:r>
              <a:rPr lang="fr-FR" sz="1600" noProof="0">
                <a:ea typeface="+mn-lt"/>
                <a:cs typeface="+mn-lt"/>
              </a:rPr>
              <a:t> de </a:t>
            </a:r>
            <a:r>
              <a:rPr lang="fr-FR" sz="1600" noProof="0" err="1">
                <a:ea typeface="+mn-lt"/>
                <a:cs typeface="+mn-lt"/>
              </a:rPr>
              <a:t>Deorro</a:t>
            </a:r>
            <a:endParaRPr lang="fr-FR" sz="1600" noProof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Paradise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noProof="0">
                <a:ea typeface="+mn-lt"/>
                <a:cs typeface="+mn-lt"/>
              </a:rPr>
              <a:t>de Rex Orange County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Remember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noProof="0">
                <a:ea typeface="+mn-lt"/>
                <a:cs typeface="+mn-lt"/>
              </a:rPr>
              <a:t>de </a:t>
            </a:r>
            <a:r>
              <a:rPr lang="fr-FR" sz="1600" noProof="0" err="1">
                <a:ea typeface="+mn-lt"/>
                <a:cs typeface="+mn-lt"/>
              </a:rPr>
              <a:t>ZOHARA&amp;Gryffin</a:t>
            </a:r>
            <a:endParaRPr lang="fr-FR" sz="1600" noProof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B37BA-9C0C-7756-BB36-B72D456017A6}"/>
              </a:ext>
            </a:extLst>
          </p:cNvPr>
          <p:cNvSpPr txBox="1"/>
          <p:nvPr/>
        </p:nvSpPr>
        <p:spPr>
          <a:xfrm>
            <a:off x="7062070" y="1612716"/>
            <a:ext cx="3572316" cy="9787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Pour une chanson donnée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fr-FR" sz="1600" b="1" noProof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Take</a:t>
            </a:r>
            <a:r>
              <a:rPr lang="fr-FR" sz="1600" i="1" noProof="0">
                <a:ea typeface="+mn-lt"/>
                <a:cs typeface="+mn-lt"/>
              </a:rPr>
              <a:t> Me Home, Country </a:t>
            </a:r>
            <a:r>
              <a:rPr lang="fr-FR" sz="1600" i="1" noProof="0" err="1">
                <a:ea typeface="+mn-lt"/>
                <a:cs typeface="+mn-lt"/>
              </a:rPr>
              <a:t>Roads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noProof="0">
                <a:ea typeface="+mn-lt"/>
                <a:cs typeface="+mn-lt"/>
              </a:rPr>
              <a:t>de John Denver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8E26C-291A-87CA-8119-00FB3FF79900}"/>
              </a:ext>
            </a:extLst>
          </p:cNvPr>
          <p:cNvSpPr txBox="1"/>
          <p:nvPr/>
        </p:nvSpPr>
        <p:spPr>
          <a:xfrm>
            <a:off x="6439196" y="3642737"/>
            <a:ext cx="4815691" cy="1643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b="1" noProof="0">
                <a:cs typeface="Arial"/>
              </a:rPr>
              <a:t>Chansons recommandées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fr-FR" sz="1600" b="1" noProof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Please</a:t>
            </a:r>
            <a:r>
              <a:rPr lang="fr-FR" sz="1600" i="1" noProof="0">
                <a:ea typeface="+mn-lt"/>
                <a:cs typeface="+mn-lt"/>
              </a:rPr>
              <a:t>, </a:t>
            </a:r>
            <a:r>
              <a:rPr lang="fr-FR" sz="1600" i="1" noProof="0" err="1">
                <a:ea typeface="+mn-lt"/>
                <a:cs typeface="+mn-lt"/>
              </a:rPr>
              <a:t>Please</a:t>
            </a:r>
            <a:r>
              <a:rPr lang="fr-FR" sz="1600" i="1" noProof="0">
                <a:ea typeface="+mn-lt"/>
                <a:cs typeface="+mn-lt"/>
              </a:rPr>
              <a:t>, </a:t>
            </a:r>
            <a:r>
              <a:rPr lang="fr-FR" sz="1600" i="1" noProof="0" err="1">
                <a:ea typeface="+mn-lt"/>
                <a:cs typeface="+mn-lt"/>
              </a:rPr>
              <a:t>Please</a:t>
            </a:r>
            <a:r>
              <a:rPr lang="fr-FR" sz="1600" i="1" noProof="0">
                <a:ea typeface="+mn-lt"/>
                <a:cs typeface="+mn-lt"/>
              </a:rPr>
              <a:t>, Let Me </a:t>
            </a:r>
            <a:r>
              <a:rPr lang="fr-FR" sz="1600" i="1" noProof="0" err="1">
                <a:ea typeface="+mn-lt"/>
                <a:cs typeface="+mn-lt"/>
              </a:rPr>
              <a:t>Get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i="1" noProof="0" err="1">
                <a:ea typeface="+mn-lt"/>
                <a:cs typeface="+mn-lt"/>
              </a:rPr>
              <a:t>What</a:t>
            </a:r>
            <a:r>
              <a:rPr lang="fr-FR" sz="1600" i="1" noProof="0">
                <a:ea typeface="+mn-lt"/>
                <a:cs typeface="+mn-lt"/>
              </a:rPr>
              <a:t> I </a:t>
            </a:r>
            <a:r>
              <a:rPr lang="fr-FR" sz="1600" i="1" noProof="0" err="1">
                <a:ea typeface="+mn-lt"/>
                <a:cs typeface="+mn-lt"/>
              </a:rPr>
              <a:t>Want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noProof="0">
                <a:ea typeface="+mn-lt"/>
                <a:cs typeface="+mn-lt"/>
              </a:rPr>
              <a:t>de The Smiths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 err="1">
                <a:ea typeface="+mn-lt"/>
                <a:cs typeface="+mn-lt"/>
              </a:rPr>
              <a:t>Uncle</a:t>
            </a:r>
            <a:r>
              <a:rPr lang="fr-FR" sz="1600" i="1" noProof="0">
                <a:ea typeface="+mn-lt"/>
                <a:cs typeface="+mn-lt"/>
              </a:rPr>
              <a:t> Albert </a:t>
            </a:r>
            <a:r>
              <a:rPr lang="fr-FR" sz="1600" i="1" noProof="0"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i="1" noProof="0" err="1">
                <a:ea typeface="+mn-lt"/>
                <a:cs typeface="+mn-lt"/>
              </a:rPr>
              <a:t>Admiral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i="1" noProof="0" err="1">
                <a:ea typeface="+mn-lt"/>
                <a:cs typeface="+mn-lt"/>
              </a:rPr>
              <a:t>Halsey</a:t>
            </a:r>
            <a:r>
              <a:rPr lang="fr-FR" sz="1600" i="1" noProof="0">
                <a:ea typeface="+mn-lt"/>
                <a:cs typeface="+mn-lt"/>
              </a:rPr>
              <a:t> </a:t>
            </a:r>
            <a:r>
              <a:rPr lang="fr-FR" sz="1600" noProof="0">
                <a:ea typeface="+mn-lt"/>
                <a:cs typeface="+mn-lt"/>
              </a:rPr>
              <a:t>de Paul &amp; Linda McCartney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1600" i="1" noProof="0">
                <a:ea typeface="+mn-lt"/>
                <a:cs typeface="+mn-lt"/>
              </a:rPr>
              <a:t>Slip </a:t>
            </a:r>
            <a:r>
              <a:rPr lang="fr-FR" sz="1600" i="1" noProof="0" err="1">
                <a:ea typeface="+mn-lt"/>
                <a:cs typeface="+mn-lt"/>
              </a:rPr>
              <a:t>Away</a:t>
            </a:r>
            <a:r>
              <a:rPr lang="fr-FR" sz="1600" i="1" noProof="0">
                <a:ea typeface="+mn-lt"/>
                <a:cs typeface="+mn-lt"/>
              </a:rPr>
              <a:t> (</a:t>
            </a:r>
            <a:r>
              <a:rPr lang="fr-FR" sz="1600" i="1" noProof="0" err="1">
                <a:ea typeface="+mn-lt"/>
                <a:cs typeface="+mn-lt"/>
              </a:rPr>
              <a:t>ft</a:t>
            </a:r>
            <a:r>
              <a:rPr lang="fr-FR" sz="1600" i="1" noProof="0">
                <a:ea typeface="+mn-lt"/>
                <a:cs typeface="+mn-lt"/>
              </a:rPr>
              <a:t>. Sophia Koop) </a:t>
            </a:r>
            <a:r>
              <a:rPr lang="fr-FR" sz="1600" noProof="0">
                <a:ea typeface="+mn-lt"/>
                <a:cs typeface="+mn-lt"/>
              </a:rPr>
              <a:t>de Bergs</a:t>
            </a:r>
          </a:p>
        </p:txBody>
      </p:sp>
      <p:pic>
        <p:nvPicPr>
          <p:cNvPr id="13" name="Graphic 12" descr="Route avec un remplissage uni">
            <a:extLst>
              <a:ext uri="{FF2B5EF4-FFF2-40B4-BE49-F238E27FC236}">
                <a16:creationId xmlns:a16="http://schemas.microsoft.com/office/drawing/2014/main" id="{B1EA7A7D-507B-51DB-3B4E-D39322D3E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0738" y="1342292"/>
            <a:ext cx="914400" cy="914400"/>
          </a:xfrm>
          <a:prstGeom prst="rect">
            <a:avLst/>
          </a:prstGeom>
        </p:spPr>
      </p:pic>
      <p:pic>
        <p:nvPicPr>
          <p:cNvPr id="14" name="Graphic 13" descr="Guitare avec un remplissage uni">
            <a:extLst>
              <a:ext uri="{FF2B5EF4-FFF2-40B4-BE49-F238E27FC236}">
                <a16:creationId xmlns:a16="http://schemas.microsoft.com/office/drawing/2014/main" id="{72B28847-D3CB-D5FE-E932-4779255D6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2567" y="4251814"/>
            <a:ext cx="914400" cy="914400"/>
          </a:xfrm>
          <a:prstGeom prst="rect">
            <a:avLst/>
          </a:prstGeom>
        </p:spPr>
      </p:pic>
      <p:pic>
        <p:nvPicPr>
          <p:cNvPr id="16" name="Graphic 15" descr="Rotation avec un remplissage uni">
            <a:extLst>
              <a:ext uri="{FF2B5EF4-FFF2-40B4-BE49-F238E27FC236}">
                <a16:creationId xmlns:a16="http://schemas.microsoft.com/office/drawing/2014/main" id="{33753C15-6A28-7852-8F0E-E0C2CD7D0B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302" y="4150702"/>
            <a:ext cx="914400" cy="914400"/>
          </a:xfrm>
          <a:prstGeom prst="rect">
            <a:avLst/>
          </a:prstGeom>
        </p:spPr>
      </p:pic>
      <p:pic>
        <p:nvPicPr>
          <p:cNvPr id="17" name="Graphic 16" descr="Casque audio avec un remplissage uni">
            <a:extLst>
              <a:ext uri="{FF2B5EF4-FFF2-40B4-BE49-F238E27FC236}">
                <a16:creationId xmlns:a16="http://schemas.microsoft.com/office/drawing/2014/main" id="{1930D153-1FE1-1C34-91FD-555051FB1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4431" y="1611923"/>
            <a:ext cx="914400" cy="914400"/>
          </a:xfrm>
          <a:prstGeom prst="rect">
            <a:avLst/>
          </a:prstGeom>
        </p:spPr>
      </p:pic>
      <p:pic>
        <p:nvPicPr>
          <p:cNvPr id="3" name="Electro-recommend">
            <a:hlinkClick r:id="" action="ppaction://media"/>
            <a:extLst>
              <a:ext uri="{FF2B5EF4-FFF2-40B4-BE49-F238E27FC236}">
                <a16:creationId xmlns:a16="http://schemas.microsoft.com/office/drawing/2014/main" id="{A8283B23-9785-7134-40E8-A17FCF819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61336" y="4732101"/>
            <a:ext cx="386251" cy="386251"/>
          </a:xfrm>
          <a:prstGeom prst="rect">
            <a:avLst/>
          </a:prstGeom>
        </p:spPr>
      </p:pic>
      <p:pic>
        <p:nvPicPr>
          <p:cNvPr id="9" name="NMF-countryRoads">
            <a:hlinkClick r:id="" action="ppaction://media"/>
            <a:extLst>
              <a:ext uri="{FF2B5EF4-FFF2-40B4-BE49-F238E27FC236}">
                <a16:creationId xmlns:a16="http://schemas.microsoft.com/office/drawing/2014/main" id="{3B4D9009-1341-2957-D45B-4BF876DB82F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25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52402" y="2474506"/>
            <a:ext cx="386250" cy="386250"/>
          </a:xfrm>
          <a:prstGeom prst="rect">
            <a:avLst/>
          </a:prstGeom>
        </p:spPr>
      </p:pic>
      <p:pic>
        <p:nvPicPr>
          <p:cNvPr id="11" name="NMF-country-roads similar">
            <a:hlinkClick r:id="" action="ppaction://media"/>
            <a:extLst>
              <a:ext uri="{FF2B5EF4-FFF2-40B4-BE49-F238E27FC236}">
                <a16:creationId xmlns:a16="http://schemas.microsoft.com/office/drawing/2014/main" id="{D73F33AA-9693-2A4B-8033-5A8E732C333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25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949731" y="4271375"/>
            <a:ext cx="386250" cy="3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7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72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D8870-A4BA-6229-0619-A01FC268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29" y="654908"/>
            <a:ext cx="6125541" cy="657739"/>
          </a:xfrm>
        </p:spPr>
        <p:txBody>
          <a:bodyPr/>
          <a:lstStyle/>
          <a:p>
            <a:pPr algn="ctr"/>
            <a:r>
              <a:rPr lang="fr-FR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4294C0-C4D1-0231-ED11-87D7AB9AA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45728"/>
            <a:ext cx="10515600" cy="3853422"/>
          </a:xfrm>
          <a:solidFill>
            <a:srgbClr val="FCF8F6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itchFamily="2" charset="2"/>
              <a:buChar char="•"/>
            </a:pPr>
            <a:r>
              <a:rPr lang="fr-FR">
                <a:latin typeface="Georgia"/>
              </a:rPr>
              <a:t>Analyse intéressante d'un jeu de données issu de données concrètes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fr-FR">
                <a:latin typeface="Georgia"/>
              </a:rPr>
              <a:t>Réalisation qu'un jeu de données ne permet pas toujours de former des analyses pertinentes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fr-FR">
                <a:latin typeface="Georgia"/>
              </a:rPr>
              <a:t>Regroupement des données à partir du clustering sur les genres et sous-genres</a:t>
            </a:r>
            <a:endParaRPr lang="fr-FR"/>
          </a:p>
          <a:p>
            <a:pPr marL="342900" indent="-342900">
              <a:buFont typeface="Arial" pitchFamily="2" charset="2"/>
              <a:buChar char="•"/>
            </a:pPr>
            <a:r>
              <a:rPr lang="fr-FR">
                <a:latin typeface="Georgia"/>
              </a:rPr>
              <a:t>Obtention de profil type pour les musiques utilisables pour faire des recommandations, mais à nuancer par le fait que le genre est associé à la playlist et non à la musique (sujet à de la subjectivité)</a:t>
            </a:r>
            <a:endParaRPr lang="fr-FR"/>
          </a:p>
          <a:p>
            <a:pPr marL="342900" indent="-342900">
              <a:buFont typeface="Arial" pitchFamily="2" charset="2"/>
              <a:buChar char="•"/>
            </a:pPr>
            <a:endParaRPr lang="fr-FR"/>
          </a:p>
          <a:p>
            <a:pPr marL="342900" indent="-342900">
              <a:buFont typeface="Arial" pitchFamily="2" charset="2"/>
              <a:buChar char="•"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95D24-5100-4292-4D2E-B3D3357C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9C1BD-9DC3-3542-96D7-3B61CC1B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1F469-8E54-42B6-7AFD-D7CF9119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67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CEDFC-F1D6-1CDA-A739-338E18C6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Présentation des variables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7BE624-2084-5C34-B77C-94083853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4ACF7B-59E2-4548-0E16-050E9313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BEFFF5-9CC1-3472-999B-DA086CEB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5</a:t>
            </a:fld>
            <a:endParaRPr lang="fr-FR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549915-84DE-B0EE-F27F-39EA15C4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14" y="2258885"/>
            <a:ext cx="10409094" cy="4351338"/>
          </a:xfrm>
        </p:spPr>
        <p:txBody>
          <a:bodyPr/>
          <a:lstStyle/>
          <a:p>
            <a:r>
              <a:rPr lang="fr-FR" dirty="0"/>
              <a:t>Données quantitatives : 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danceability,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fr-F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acousticness</a:t>
            </a: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instrumentalness,</a:t>
            </a:r>
            <a:r>
              <a:rPr lang="fr-FR" b="0" dirty="0" err="1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liveness,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valence,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tempo,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duration_ms</a:t>
            </a:r>
            <a:endParaRPr lang="fr-FR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dirty="0"/>
              <a:t>Données qualitatives : 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mode,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track_id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track_name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track_artist</a:t>
            </a:r>
            <a:r>
              <a:rPr lang="fr-F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track_popularity,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track_album_id,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track_album_name,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track_album_release_date,</a:t>
            </a: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playlist_name,</a:t>
            </a:r>
            <a:r>
              <a:rPr lang="fr-FR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playlist_id,</a:t>
            </a:r>
            <a:r>
              <a:rPr lang="fr-FR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playlist_genre,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playlist_subgenre</a:t>
            </a:r>
          </a:p>
          <a:p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9ABEE-1F80-39A4-9A9C-14D91B4C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073" y="472920"/>
            <a:ext cx="1155901" cy="11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77AD6-702F-3636-3251-8CFF6115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AF87B-BB88-5B11-33A1-E8541E67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Pré-</a:t>
            </a:r>
            <a:r>
              <a:rPr lang="fr-FR" noProof="0" err="1"/>
              <a:t>processing</a:t>
            </a:r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610CA-B8E7-6A0A-81B0-40E1A7F5A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 noProof="0" dirty="0"/>
              <a:t>Données manquantes : 5 lignes (sans noms) </a:t>
            </a:r>
          </a:p>
          <a:p>
            <a:r>
              <a:rPr lang="fr-FR" noProof="0" dirty="0"/>
              <a:t>Suppression des colonnes : </a:t>
            </a:r>
          </a:p>
          <a:p>
            <a:pPr lvl="1"/>
            <a:r>
              <a:rPr lang="fr-FR" i="1" noProof="0" dirty="0" err="1"/>
              <a:t>track_id</a:t>
            </a:r>
            <a:r>
              <a:rPr lang="fr-FR" i="1" noProof="0" dirty="0"/>
              <a:t>, </a:t>
            </a:r>
            <a:r>
              <a:rPr lang="fr-FR" i="1" noProof="0" dirty="0" err="1"/>
              <a:t>track_album_id</a:t>
            </a:r>
            <a:r>
              <a:rPr lang="fr-FR" i="1" noProof="0" dirty="0"/>
              <a:t>, </a:t>
            </a:r>
            <a:r>
              <a:rPr lang="fr-FR" i="1" noProof="0" dirty="0" err="1"/>
              <a:t>playlist_id</a:t>
            </a:r>
            <a:endParaRPr lang="fr-FR" i="1" noProof="0" dirty="0"/>
          </a:p>
          <a:p>
            <a:pPr lvl="1"/>
            <a:endParaRPr lang="fr-FR" i="1" noProof="0" dirty="0"/>
          </a:p>
          <a:p>
            <a:r>
              <a:rPr lang="fr-FR" noProof="0" dirty="0"/>
              <a:t>Transformations : </a:t>
            </a:r>
          </a:p>
          <a:p>
            <a:pPr lvl="1"/>
            <a:r>
              <a:rPr lang="fr-FR" noProof="0" dirty="0"/>
              <a:t>Modification du format de </a:t>
            </a:r>
            <a:r>
              <a:rPr lang="fr-FR" i="1" noProof="0" dirty="0" err="1"/>
              <a:t>track_album_release_date</a:t>
            </a:r>
            <a:endParaRPr lang="fr-FR" i="1" noProof="0" dirty="0"/>
          </a:p>
          <a:p>
            <a:pPr lvl="1"/>
            <a:r>
              <a:rPr lang="fr-FR" noProof="0" dirty="0"/>
              <a:t>Ajout du format aux données catégoriques</a:t>
            </a:r>
          </a:p>
          <a:p>
            <a:pPr lvl="1"/>
            <a:endParaRPr lang="fr-FR" noProof="0" dirty="0"/>
          </a:p>
          <a:p>
            <a:r>
              <a:rPr lang="fr-FR" noProof="0" dirty="0"/>
              <a:t>Deux jeux de données considérés </a:t>
            </a:r>
          </a:p>
          <a:p>
            <a:pPr lvl="1"/>
            <a:r>
              <a:rPr lang="fr-FR" noProof="0" dirty="0"/>
              <a:t>Celui fourni initialement </a:t>
            </a:r>
          </a:p>
          <a:p>
            <a:pPr lvl="1"/>
            <a:r>
              <a:rPr lang="fr-FR" noProof="0" dirty="0">
                <a:latin typeface="Georgia"/>
              </a:rPr>
              <a:t>Suppression des doublons + données en lien avec playlists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BB702-5B6D-66F7-C276-68F62E8B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noProof="0" smtClean="0"/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DAFF1C-4A91-8CB5-FB78-A04017CE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B59D4E-8DC0-5ECF-5A6D-D307A30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noProof="0" smtClean="0"/>
              <a:pPr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860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racé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9590976-2E39-4669-62B9-A5AC04C8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67" t="511" r="13532"/>
          <a:stretch>
            <a:fillRect/>
          </a:stretch>
        </p:blipFill>
        <p:spPr>
          <a:xfrm>
            <a:off x="593882" y="1847396"/>
            <a:ext cx="5568496" cy="4232936"/>
          </a:xfrm>
          <a:prstGeom prst="rect">
            <a:avLst/>
          </a:prstGeo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4DD7CB-8DEC-5DBB-0747-535AA67D1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0083" y="2946213"/>
            <a:ext cx="5245800" cy="4254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noProof="0"/>
              <a:t>Distribution qui semble normale </a:t>
            </a:r>
          </a:p>
          <a:p>
            <a:r>
              <a:rPr lang="fr-FR" noProof="0">
                <a:latin typeface="Georgia"/>
              </a:rPr>
              <a:t>Grande fréquence à 0 </a:t>
            </a:r>
          </a:p>
          <a:p>
            <a:pPr marL="0" indent="0">
              <a:buNone/>
            </a:pPr>
            <a:r>
              <a:rPr lang="fr-FR" noProof="0">
                <a:latin typeface="Georgia"/>
                <a:sym typeface="Wingdings" panose="05000000000000000000" pitchFamily="2" charset="2"/>
              </a:rPr>
              <a:t> critères de notations</a:t>
            </a:r>
            <a:endParaRPr lang="fr-FR" noProof="0">
              <a:latin typeface="Georgia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A8A24C-CB2D-CAA7-EDA7-E7B41C6D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368C14-2CB6-1E7B-7E5A-29C6C11A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86BD3C-8EE5-154F-A8CC-5149B402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CFC885-4948-280C-FDF7-34A189AA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univariée – sans prise en compte des playlists</a:t>
            </a:r>
          </a:p>
        </p:txBody>
      </p:sp>
    </p:spTree>
    <p:extLst>
      <p:ext uri="{BB962C8B-B14F-4D97-AF65-F5344CB8AC3E}">
        <p14:creationId xmlns:p14="http://schemas.microsoft.com/office/powerpoint/2010/main" val="650901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0F3D-CF66-29AB-ECB3-6DD849FB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13E77C-398B-0519-8647-C2761330E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466" y="2027331"/>
            <a:ext cx="5514741" cy="4254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noProof="0">
                <a:latin typeface="Georgia"/>
              </a:rPr>
              <a:t>Distribution des genres de musique relativement équilibré</a:t>
            </a:r>
          </a:p>
          <a:p>
            <a:endParaRPr lang="fr-FR" noProof="0"/>
          </a:p>
          <a:p>
            <a:r>
              <a:rPr lang="fr-FR" noProof="0">
                <a:latin typeface="Georgia"/>
              </a:rPr>
              <a:t>Distribution des sous-genres plus hétérogène, s'expliquant par la présence de genre plus précis et donc moins connus</a:t>
            </a:r>
            <a:endParaRPr lang="fr-FR" noProof="0"/>
          </a:p>
          <a:p>
            <a:pPr marL="0" indent="0">
              <a:buNone/>
            </a:pPr>
            <a:endParaRPr lang="fr-FR" noProof="0"/>
          </a:p>
          <a:p>
            <a:pPr marL="0" indent="0">
              <a:buNone/>
            </a:pPr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B83605-1284-F63A-0D8A-C6FB0AE1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30E861-E65D-B8CB-8F94-1E2AB81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E4E30-AE39-3BAA-15C0-2612F98B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D2CB9-FEC6-1822-7362-A111B610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univariée – avec prise en compte des playlists</a:t>
            </a:r>
          </a:p>
        </p:txBody>
      </p:sp>
      <p:pic>
        <p:nvPicPr>
          <p:cNvPr id="9" name="Image 8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E85CCAE6-9391-0820-8FB7-13D9932C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9" y="2022101"/>
            <a:ext cx="3188635" cy="3015504"/>
          </a:xfrm>
          <a:prstGeom prst="rect">
            <a:avLst/>
          </a:prstGeom>
        </p:spPr>
      </p:pic>
      <p:pic>
        <p:nvPicPr>
          <p:cNvPr id="10" name="Image 9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56942037-35C3-8ED5-DCAA-6DBF2392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08" y="2013136"/>
            <a:ext cx="3190314" cy="30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3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6D06-ABD0-2A75-48AA-6FA3220F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B28850F-062B-6D49-28C1-BFEEEBB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" r="2395"/>
          <a:stretch/>
        </p:blipFill>
        <p:spPr>
          <a:xfrm>
            <a:off x="143256" y="1481762"/>
            <a:ext cx="5764331" cy="4675346"/>
          </a:xfrm>
          <a:prstGeom prst="rect">
            <a:avLst/>
          </a:prstGeo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FD5755-7197-7E6E-B038-F1E5EB353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u="sng" noProof="0"/>
              <a:t>Corrélation positive</a:t>
            </a:r>
            <a:r>
              <a:rPr lang="fr-FR" noProof="0"/>
              <a:t> :</a:t>
            </a:r>
          </a:p>
          <a:p>
            <a:r>
              <a:rPr lang="fr-FR" noProof="0"/>
              <a:t>Forte corrélation : </a:t>
            </a:r>
            <a:r>
              <a:rPr lang="fr-FR" i="1" noProof="0" err="1"/>
              <a:t>loudness</a:t>
            </a:r>
            <a:r>
              <a:rPr lang="fr-FR" i="1" noProof="0"/>
              <a:t> &amp; </a:t>
            </a:r>
            <a:r>
              <a:rPr lang="fr-FR" i="1" noProof="0" err="1"/>
              <a:t>energy</a:t>
            </a:r>
            <a:endParaRPr lang="fr-FR" i="1" noProof="0"/>
          </a:p>
          <a:p>
            <a:r>
              <a:rPr lang="fr-FR" noProof="0">
                <a:latin typeface="Georgia"/>
              </a:rPr>
              <a:t>Légère corrélation : </a:t>
            </a:r>
            <a:r>
              <a:rPr lang="fr-FR" i="1" noProof="0">
                <a:latin typeface="Georgia"/>
              </a:rPr>
              <a:t>valence &amp; </a:t>
            </a:r>
            <a:r>
              <a:rPr lang="fr-FR" i="1" noProof="0" err="1">
                <a:latin typeface="Georgia"/>
              </a:rPr>
              <a:t>danceability</a:t>
            </a:r>
            <a:r>
              <a:rPr lang="fr-FR" i="1" noProof="0">
                <a:latin typeface="Georgia"/>
              </a:rPr>
              <a:t> </a:t>
            </a:r>
            <a:endParaRPr lang="fr-FR" i="1" noProof="0"/>
          </a:p>
          <a:p>
            <a:pPr marL="0" indent="0">
              <a:buNone/>
            </a:pPr>
            <a:endParaRPr lang="fr-FR" i="1" noProof="0"/>
          </a:p>
          <a:p>
            <a:pPr marL="0" indent="0">
              <a:buNone/>
            </a:pPr>
            <a:r>
              <a:rPr lang="fr-FR" u="sng" noProof="0"/>
              <a:t>Corrélation négative</a:t>
            </a:r>
            <a:r>
              <a:rPr lang="fr-FR" noProof="0"/>
              <a:t> :</a:t>
            </a:r>
          </a:p>
          <a:p>
            <a:r>
              <a:rPr lang="fr-FR" noProof="0"/>
              <a:t>Modérée : </a:t>
            </a:r>
            <a:r>
              <a:rPr lang="fr-FR" i="1" noProof="0" err="1"/>
              <a:t>acousticness</a:t>
            </a:r>
            <a:r>
              <a:rPr lang="fr-FR" i="1" noProof="0"/>
              <a:t> &amp; </a:t>
            </a:r>
            <a:r>
              <a:rPr lang="fr-FR" i="1" noProof="0" err="1"/>
              <a:t>energy</a:t>
            </a:r>
            <a:endParaRPr lang="fr-FR" i="1" noProof="0"/>
          </a:p>
          <a:p>
            <a:r>
              <a:rPr lang="fr-FR" noProof="0"/>
              <a:t>Modérée : </a:t>
            </a:r>
            <a:r>
              <a:rPr lang="fr-FR" i="1" noProof="0" err="1"/>
              <a:t>acousticness</a:t>
            </a:r>
            <a:r>
              <a:rPr lang="fr-FR" i="1" noProof="0"/>
              <a:t> &amp; </a:t>
            </a:r>
            <a:r>
              <a:rPr lang="fr-FR" i="1" noProof="0" err="1"/>
              <a:t>loudness</a:t>
            </a:r>
            <a:endParaRPr lang="fr-FR" noProof="0"/>
          </a:p>
          <a:p>
            <a:pPr marL="0" indent="0">
              <a:buNone/>
            </a:pPr>
            <a:endParaRPr lang="fr-FR" u="sng" noProof="0"/>
          </a:p>
          <a:p>
            <a:pPr marL="0" indent="0">
              <a:buNone/>
            </a:pPr>
            <a:endParaRPr lang="fr-FR" i="1" noProof="0"/>
          </a:p>
          <a:p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255F2E-E591-6DC9-8D5C-DEB62059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256" y="6498971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9F9935-97F0-1945-B620-15F06351CC13}" type="datetime1">
              <a:rPr lang="fr-FR" noProof="0" smtClean="0"/>
              <a:pPr>
                <a:spcAft>
                  <a:spcPts val="600"/>
                </a:spcAft>
              </a:pPr>
              <a:t>21/05/2025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502B21-3190-C8C4-4261-433743B9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0C269D-2DC2-367E-C461-5C859028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6492875"/>
            <a:ext cx="274320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394568-A123-CF43-B37D-0430507FD9CE}" type="slidenum">
              <a:rPr lang="fr-FR" noProof="0" smtClean="0"/>
              <a:pPr>
                <a:spcAft>
                  <a:spcPts val="600"/>
                </a:spcAft>
              </a:pPr>
              <a:t>9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B4581B-48FD-61FC-5EDD-4FECA36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anchor="t">
            <a:normAutofit/>
          </a:bodyPr>
          <a:lstStyle/>
          <a:p>
            <a:r>
              <a:rPr lang="fr-FR" noProof="0"/>
              <a:t>Analyse Multivariée – sans prise en compte des playlists</a:t>
            </a:r>
          </a:p>
        </p:txBody>
      </p:sp>
    </p:spTree>
    <p:extLst>
      <p:ext uri="{BB962C8B-B14F-4D97-AF65-F5344CB8AC3E}">
        <p14:creationId xmlns:p14="http://schemas.microsoft.com/office/powerpoint/2010/main" val="11732198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2045</Words>
  <Application>Microsoft Office PowerPoint</Application>
  <PresentationFormat>Widescreen</PresentationFormat>
  <Paragraphs>382</Paragraphs>
  <Slides>42</Slides>
  <Notes>4</Notes>
  <HiddenSlides>0</HiddenSlides>
  <MMClips>18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Arial,Sans-Serif</vt:lpstr>
      <vt:lpstr>Calibri</vt:lpstr>
      <vt:lpstr>Consolas</vt:lpstr>
      <vt:lpstr>Georgia</vt:lpstr>
      <vt:lpstr>Segoe WPC</vt:lpstr>
      <vt:lpstr>Times New Roman</vt:lpstr>
      <vt:lpstr>Wingdings</vt:lpstr>
      <vt:lpstr>Thème Office</vt:lpstr>
      <vt:lpstr>Soutenance Orale Projet Analyse de Données</vt:lpstr>
      <vt:lpstr>Introduction</vt:lpstr>
      <vt:lpstr>Sommaire</vt:lpstr>
      <vt:lpstr>Pré-processing et Analyse Exploratoire</vt:lpstr>
      <vt:lpstr>Présentation des variables</vt:lpstr>
      <vt:lpstr>Pré-processing</vt:lpstr>
      <vt:lpstr>Analyse univariée – sans prise en compte des playlists</vt:lpstr>
      <vt:lpstr>Analyse univariée – avec prise en compte des playlists</vt:lpstr>
      <vt:lpstr>Analyse Multivariée – sans prise en compte des playlists</vt:lpstr>
      <vt:lpstr>Analyse Multivariée – sans prise en compte des playlists</vt:lpstr>
      <vt:lpstr>Analyse Multivariée – sans prise en compte des playlists</vt:lpstr>
      <vt:lpstr>Analyse Multivariée – avec prise en compte des playlists</vt:lpstr>
      <vt:lpstr>Analyse Multivariée – avec prise en compte des playlists</vt:lpstr>
      <vt:lpstr>Analyse Multivariée – avec prise en compte des playlists</vt:lpstr>
      <vt:lpstr>Réduction de dimension</vt:lpstr>
      <vt:lpstr>ACP (Analyse en Composantes Principales) </vt:lpstr>
      <vt:lpstr>ACP</vt:lpstr>
      <vt:lpstr>ACP</vt:lpstr>
      <vt:lpstr>ACP</vt:lpstr>
      <vt:lpstr>ACP</vt:lpstr>
      <vt:lpstr>MCA (Analyse en Correspondances Multiples) : Exploration des relations entre variables qualitatives. </vt:lpstr>
      <vt:lpstr>PowerPoint Presentation</vt:lpstr>
      <vt:lpstr>MDS et t-SNE : Comparaison des approches linéaires et non linéaires pour visualiser les données. </vt:lpstr>
      <vt:lpstr>MDS et les valeurs quantitatives du Dataset</vt:lpstr>
      <vt:lpstr>t-SNE et les valeurs quantitatives du Dataset</vt:lpstr>
      <vt:lpstr>Clustering</vt:lpstr>
      <vt:lpstr>Quelle Méthode de Clustering Choisir ?</vt:lpstr>
      <vt:lpstr>Kmeans</vt:lpstr>
      <vt:lpstr>Kmeans – Pour k=5</vt:lpstr>
      <vt:lpstr>Kmeans – Pour k=5</vt:lpstr>
      <vt:lpstr>Kmeans – Pour k=5 Analyse des genres et sous-genres présents dans les clusters</vt:lpstr>
      <vt:lpstr>Kmeans – Pour k=5</vt:lpstr>
      <vt:lpstr>Kmeans – Pour k=5</vt:lpstr>
      <vt:lpstr>Kmeans – Pour k=5</vt:lpstr>
      <vt:lpstr>Système de recommandation</vt:lpstr>
      <vt:lpstr>NMF (Factorisation en Matrices Non-Négatives) :</vt:lpstr>
      <vt:lpstr>NMF (Factorisation en Matrices Non-Négatives) :</vt:lpstr>
      <vt:lpstr>Kmeans sur le profil 6</vt:lpstr>
      <vt:lpstr>Analyse des sous-genres</vt:lpstr>
      <vt:lpstr>Système de recommandation   </vt:lpstr>
      <vt:lpstr>Résultats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Fanny Burguière</dc:creator>
  <cp:lastModifiedBy>Dorian Hugonnet</cp:lastModifiedBy>
  <cp:revision>5</cp:revision>
  <cp:lastPrinted>2025-05-21T16:46:46Z</cp:lastPrinted>
  <dcterms:created xsi:type="dcterms:W3CDTF">2022-06-01T12:02:08Z</dcterms:created>
  <dcterms:modified xsi:type="dcterms:W3CDTF">2025-05-21T18:38:09Z</dcterms:modified>
</cp:coreProperties>
</file>